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1"/>
  </p:notesMasterIdLst>
  <p:sldIdLst>
    <p:sldId id="279" r:id="rId3"/>
    <p:sldId id="280" r:id="rId4"/>
    <p:sldId id="285" r:id="rId5"/>
    <p:sldId id="286" r:id="rId6"/>
    <p:sldId id="287" r:id="rId7"/>
    <p:sldId id="288" r:id="rId8"/>
    <p:sldId id="256" r:id="rId9"/>
    <p:sldId id="257" r:id="rId10"/>
    <p:sldId id="258" r:id="rId11"/>
    <p:sldId id="259" r:id="rId12"/>
    <p:sldId id="260" r:id="rId13"/>
    <p:sldId id="283" r:id="rId14"/>
    <p:sldId id="261" r:id="rId15"/>
    <p:sldId id="273" r:id="rId16"/>
    <p:sldId id="262" r:id="rId17"/>
    <p:sldId id="263" r:id="rId18"/>
    <p:sldId id="264" r:id="rId19"/>
    <p:sldId id="265" r:id="rId20"/>
    <p:sldId id="274" r:id="rId21"/>
    <p:sldId id="266" r:id="rId22"/>
    <p:sldId id="267" r:id="rId23"/>
    <p:sldId id="268" r:id="rId24"/>
    <p:sldId id="269" r:id="rId25"/>
    <p:sldId id="276" r:id="rId26"/>
    <p:sldId id="271" r:id="rId27"/>
    <p:sldId id="275" r:id="rId28"/>
    <p:sldId id="272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/>
    <p:restoredTop sz="81142" autoAdjust="0"/>
  </p:normalViewPr>
  <p:slideViewPr>
    <p:cSldViewPr snapToGrid="0" snapToObjects="1">
      <p:cViewPr>
        <p:scale>
          <a:sx n="73" d="100"/>
          <a:sy n="73" d="100"/>
        </p:scale>
        <p:origin x="975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ksei Terentiev" userId="a6b3469f0a99e814" providerId="LiveId" clId="{851B6397-FEE4-478F-847A-DD059F0839EF}"/>
    <pc:docChg chg="delSld modSld">
      <pc:chgData name="Aleksei Terentiev" userId="a6b3469f0a99e814" providerId="LiveId" clId="{851B6397-FEE4-478F-847A-DD059F0839EF}" dt="2019-04-05T14:35:04.201" v="20" actId="20577"/>
      <pc:docMkLst>
        <pc:docMk/>
      </pc:docMkLst>
      <pc:sldChg chg="modNotesTx">
        <pc:chgData name="Aleksei Terentiev" userId="a6b3469f0a99e814" providerId="LiveId" clId="{851B6397-FEE4-478F-847A-DD059F0839EF}" dt="2019-04-05T14:33:36.201" v="1" actId="20577"/>
        <pc:sldMkLst>
          <pc:docMk/>
          <pc:sldMk cId="1056155029" sldId="256"/>
        </pc:sldMkLst>
      </pc:sldChg>
      <pc:sldChg chg="modNotesTx">
        <pc:chgData name="Aleksei Terentiev" userId="a6b3469f0a99e814" providerId="LiveId" clId="{851B6397-FEE4-478F-847A-DD059F0839EF}" dt="2019-04-05T14:33:40.134" v="2" actId="20577"/>
        <pc:sldMkLst>
          <pc:docMk/>
          <pc:sldMk cId="967592381" sldId="257"/>
        </pc:sldMkLst>
      </pc:sldChg>
      <pc:sldChg chg="modNotesTx">
        <pc:chgData name="Aleksei Terentiev" userId="a6b3469f0a99e814" providerId="LiveId" clId="{851B6397-FEE4-478F-847A-DD059F0839EF}" dt="2019-04-05T14:33:43.978" v="3" actId="20577"/>
        <pc:sldMkLst>
          <pc:docMk/>
          <pc:sldMk cId="639396901" sldId="258"/>
        </pc:sldMkLst>
      </pc:sldChg>
      <pc:sldChg chg="modNotesTx">
        <pc:chgData name="Aleksei Terentiev" userId="a6b3469f0a99e814" providerId="LiveId" clId="{851B6397-FEE4-478F-847A-DD059F0839EF}" dt="2019-04-05T14:33:51.200" v="4" actId="20577"/>
        <pc:sldMkLst>
          <pc:docMk/>
          <pc:sldMk cId="1488710045" sldId="260"/>
        </pc:sldMkLst>
      </pc:sldChg>
      <pc:sldChg chg="modNotesTx">
        <pc:chgData name="Aleksei Terentiev" userId="a6b3469f0a99e814" providerId="LiveId" clId="{851B6397-FEE4-478F-847A-DD059F0839EF}" dt="2019-04-05T14:33:59.565" v="6" actId="20577"/>
        <pc:sldMkLst>
          <pc:docMk/>
          <pc:sldMk cId="4119831786" sldId="261"/>
        </pc:sldMkLst>
      </pc:sldChg>
      <pc:sldChg chg="modNotesTx">
        <pc:chgData name="Aleksei Terentiev" userId="a6b3469f0a99e814" providerId="LiveId" clId="{851B6397-FEE4-478F-847A-DD059F0839EF}" dt="2019-04-05T14:34:07.526" v="8" actId="20577"/>
        <pc:sldMkLst>
          <pc:docMk/>
          <pc:sldMk cId="1386547096" sldId="262"/>
        </pc:sldMkLst>
      </pc:sldChg>
      <pc:sldChg chg="modNotesTx">
        <pc:chgData name="Aleksei Terentiev" userId="a6b3469f0a99e814" providerId="LiveId" clId="{851B6397-FEE4-478F-847A-DD059F0839EF}" dt="2019-04-05T14:34:10.841" v="9" actId="20577"/>
        <pc:sldMkLst>
          <pc:docMk/>
          <pc:sldMk cId="994122969" sldId="263"/>
        </pc:sldMkLst>
      </pc:sldChg>
      <pc:sldChg chg="modNotesTx">
        <pc:chgData name="Aleksei Terentiev" userId="a6b3469f0a99e814" providerId="LiveId" clId="{851B6397-FEE4-478F-847A-DD059F0839EF}" dt="2019-04-05T14:34:14.178" v="10" actId="20577"/>
        <pc:sldMkLst>
          <pc:docMk/>
          <pc:sldMk cId="862404630" sldId="264"/>
        </pc:sldMkLst>
      </pc:sldChg>
      <pc:sldChg chg="modNotesTx">
        <pc:chgData name="Aleksei Terentiev" userId="a6b3469f0a99e814" providerId="LiveId" clId="{851B6397-FEE4-478F-847A-DD059F0839EF}" dt="2019-04-05T14:34:18.991" v="11" actId="20577"/>
        <pc:sldMkLst>
          <pc:docMk/>
          <pc:sldMk cId="2577502864" sldId="265"/>
        </pc:sldMkLst>
      </pc:sldChg>
      <pc:sldChg chg="modNotesTx">
        <pc:chgData name="Aleksei Terentiev" userId="a6b3469f0a99e814" providerId="LiveId" clId="{851B6397-FEE4-478F-847A-DD059F0839EF}" dt="2019-04-05T14:34:26.830" v="13" actId="20577"/>
        <pc:sldMkLst>
          <pc:docMk/>
          <pc:sldMk cId="3111592031" sldId="266"/>
        </pc:sldMkLst>
      </pc:sldChg>
      <pc:sldChg chg="modNotesTx">
        <pc:chgData name="Aleksei Terentiev" userId="a6b3469f0a99e814" providerId="LiveId" clId="{851B6397-FEE4-478F-847A-DD059F0839EF}" dt="2019-04-05T14:34:32.421" v="14" actId="20577"/>
        <pc:sldMkLst>
          <pc:docMk/>
          <pc:sldMk cId="2283436049" sldId="267"/>
        </pc:sldMkLst>
      </pc:sldChg>
      <pc:sldChg chg="modNotesTx">
        <pc:chgData name="Aleksei Terentiev" userId="a6b3469f0a99e814" providerId="LiveId" clId="{851B6397-FEE4-478F-847A-DD059F0839EF}" dt="2019-04-05T14:34:35.685" v="15" actId="20577"/>
        <pc:sldMkLst>
          <pc:docMk/>
          <pc:sldMk cId="1323626693" sldId="268"/>
        </pc:sldMkLst>
      </pc:sldChg>
      <pc:sldChg chg="modNotesTx">
        <pc:chgData name="Aleksei Terentiev" userId="a6b3469f0a99e814" providerId="LiveId" clId="{851B6397-FEE4-478F-847A-DD059F0839EF}" dt="2019-04-05T14:34:40.770" v="16" actId="20577"/>
        <pc:sldMkLst>
          <pc:docMk/>
          <pc:sldMk cId="315844857" sldId="269"/>
        </pc:sldMkLst>
      </pc:sldChg>
      <pc:sldChg chg="del">
        <pc:chgData name="Aleksei Terentiev" userId="a6b3469f0a99e814" providerId="LiveId" clId="{851B6397-FEE4-478F-847A-DD059F0839EF}" dt="2019-04-05T14:34:57.667" v="19" actId="2696"/>
        <pc:sldMkLst>
          <pc:docMk/>
          <pc:sldMk cId="3074125918" sldId="270"/>
        </pc:sldMkLst>
      </pc:sldChg>
      <pc:sldChg chg="modNotesTx">
        <pc:chgData name="Aleksei Terentiev" userId="a6b3469f0a99e814" providerId="LiveId" clId="{851B6397-FEE4-478F-847A-DD059F0839EF}" dt="2019-04-05T14:34:03.794" v="7" actId="20577"/>
        <pc:sldMkLst>
          <pc:docMk/>
          <pc:sldMk cId="630893662" sldId="273"/>
        </pc:sldMkLst>
      </pc:sldChg>
      <pc:sldChg chg="modNotesTx">
        <pc:chgData name="Aleksei Terentiev" userId="a6b3469f0a99e814" providerId="LiveId" clId="{851B6397-FEE4-478F-847A-DD059F0839EF}" dt="2019-04-05T14:34:23.274" v="12" actId="20577"/>
        <pc:sldMkLst>
          <pc:docMk/>
          <pc:sldMk cId="870085480" sldId="274"/>
        </pc:sldMkLst>
      </pc:sldChg>
      <pc:sldChg chg="modNotesTx">
        <pc:chgData name="Aleksei Terentiev" userId="a6b3469f0a99e814" providerId="LiveId" clId="{851B6397-FEE4-478F-847A-DD059F0839EF}" dt="2019-04-05T14:35:04.201" v="20" actId="20577"/>
        <pc:sldMkLst>
          <pc:docMk/>
          <pc:sldMk cId="1734965046" sldId="275"/>
        </pc:sldMkLst>
      </pc:sldChg>
      <pc:sldChg chg="del">
        <pc:chgData name="Aleksei Terentiev" userId="a6b3469f0a99e814" providerId="LiveId" clId="{851B6397-FEE4-478F-847A-DD059F0839EF}" dt="2019-04-05T14:34:53.302" v="18" actId="2696"/>
        <pc:sldMkLst>
          <pc:docMk/>
          <pc:sldMk cId="3635561524" sldId="277"/>
        </pc:sldMkLst>
      </pc:sldChg>
      <pc:sldChg chg="del">
        <pc:chgData name="Aleksei Terentiev" userId="a6b3469f0a99e814" providerId="LiveId" clId="{851B6397-FEE4-478F-847A-DD059F0839EF}" dt="2019-04-05T14:34:49.236" v="17" actId="2696"/>
        <pc:sldMkLst>
          <pc:docMk/>
          <pc:sldMk cId="2666796227" sldId="281"/>
        </pc:sldMkLst>
      </pc:sldChg>
      <pc:sldChg chg="del">
        <pc:chgData name="Aleksei Terentiev" userId="a6b3469f0a99e814" providerId="LiveId" clId="{851B6397-FEE4-478F-847A-DD059F0839EF}" dt="2019-04-05T14:33:30.940" v="0" actId="2696"/>
        <pc:sldMkLst>
          <pc:docMk/>
          <pc:sldMk cId="1333963602" sldId="282"/>
        </pc:sldMkLst>
      </pc:sldChg>
      <pc:sldChg chg="modNotesTx">
        <pc:chgData name="Aleksei Terentiev" userId="a6b3469f0a99e814" providerId="LiveId" clId="{851B6397-FEE4-478F-847A-DD059F0839EF}" dt="2019-04-05T14:33:55.135" v="5" actId="20577"/>
        <pc:sldMkLst>
          <pc:docMk/>
          <pc:sldMk cId="510644460" sldId="28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29EA3-5169-44C7-93AF-3550DC3AFFC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93E846-9BC3-4E06-9536-A7B83493583D}">
      <dgm:prSet/>
      <dgm:spPr/>
      <dgm:t>
        <a:bodyPr/>
        <a:lstStyle/>
        <a:p>
          <a:r>
            <a:rPr lang="en-US"/>
            <a:t>Clean up any trash/litter</a:t>
          </a:r>
        </a:p>
      </dgm:t>
    </dgm:pt>
    <dgm:pt modelId="{6A2FA9A7-0005-4DFA-9912-A2366A7C2F04}" type="parTrans" cxnId="{347F53B7-8D87-4158-B922-0271E4C7736C}">
      <dgm:prSet/>
      <dgm:spPr/>
      <dgm:t>
        <a:bodyPr/>
        <a:lstStyle/>
        <a:p>
          <a:endParaRPr lang="en-US"/>
        </a:p>
      </dgm:t>
    </dgm:pt>
    <dgm:pt modelId="{3220AC6B-A754-48EF-B616-BF0E71C69384}" type="sibTrans" cxnId="{347F53B7-8D87-4158-B922-0271E4C7736C}">
      <dgm:prSet/>
      <dgm:spPr/>
      <dgm:t>
        <a:bodyPr/>
        <a:lstStyle/>
        <a:p>
          <a:endParaRPr lang="en-US"/>
        </a:p>
      </dgm:t>
    </dgm:pt>
    <dgm:pt modelId="{AE53537E-87A4-4653-950A-F1EA8A61FA28}">
      <dgm:prSet/>
      <dgm:spPr/>
      <dgm:t>
        <a:bodyPr/>
        <a:lstStyle/>
        <a:p>
          <a:r>
            <a:rPr lang="en-US"/>
            <a:t>Straighten up the tables and chairs</a:t>
          </a:r>
        </a:p>
      </dgm:t>
    </dgm:pt>
    <dgm:pt modelId="{05B28F11-42D2-4EC1-8704-47BC0D3A36A0}" type="parTrans" cxnId="{62ABB202-EC26-43D8-9322-BF5CA2A3FB14}">
      <dgm:prSet/>
      <dgm:spPr/>
      <dgm:t>
        <a:bodyPr/>
        <a:lstStyle/>
        <a:p>
          <a:endParaRPr lang="en-US"/>
        </a:p>
      </dgm:t>
    </dgm:pt>
    <dgm:pt modelId="{C0F2C44A-3D75-42F2-90BB-676AF22B6F7C}" type="sibTrans" cxnId="{62ABB202-EC26-43D8-9322-BF5CA2A3FB14}">
      <dgm:prSet/>
      <dgm:spPr/>
      <dgm:t>
        <a:bodyPr/>
        <a:lstStyle/>
        <a:p>
          <a:endParaRPr lang="en-US"/>
        </a:p>
      </dgm:t>
    </dgm:pt>
    <dgm:pt modelId="{88A8A967-13E9-4014-8003-F7B0CD1F61F4}">
      <dgm:prSet/>
      <dgm:spPr/>
      <dgm:t>
        <a:bodyPr/>
        <a:lstStyle/>
        <a:p>
          <a:r>
            <a:rPr lang="en-US"/>
            <a:t>Turn off the projectors and raise the screens</a:t>
          </a:r>
        </a:p>
      </dgm:t>
    </dgm:pt>
    <dgm:pt modelId="{1EBD9E1E-138C-420A-BFF5-22F0EDAD1596}" type="parTrans" cxnId="{424B52D0-ED3D-45BB-A022-F07522D82FBE}">
      <dgm:prSet/>
      <dgm:spPr/>
      <dgm:t>
        <a:bodyPr/>
        <a:lstStyle/>
        <a:p>
          <a:endParaRPr lang="en-US"/>
        </a:p>
      </dgm:t>
    </dgm:pt>
    <dgm:pt modelId="{A7C9DB0D-FDB1-4F40-B32E-FB0A6991664C}" type="sibTrans" cxnId="{424B52D0-ED3D-45BB-A022-F07522D82FBE}">
      <dgm:prSet/>
      <dgm:spPr/>
      <dgm:t>
        <a:bodyPr/>
        <a:lstStyle/>
        <a:p>
          <a:endParaRPr lang="en-US"/>
        </a:p>
      </dgm:t>
    </dgm:pt>
    <dgm:pt modelId="{CB2A4B02-9639-4C09-ACE6-4D95E49FE179}">
      <dgm:prSet/>
      <dgm:spPr/>
      <dgm:t>
        <a:bodyPr/>
        <a:lstStyle/>
        <a:p>
          <a:r>
            <a:rPr lang="en-US"/>
            <a:t>Presenters, send us your decks</a:t>
          </a:r>
        </a:p>
      </dgm:t>
    </dgm:pt>
    <dgm:pt modelId="{98D79772-A795-402D-9020-F68F092509AF}" type="parTrans" cxnId="{5DEF9B58-0705-4000-8D68-42554DF35786}">
      <dgm:prSet/>
      <dgm:spPr/>
      <dgm:t>
        <a:bodyPr/>
        <a:lstStyle/>
        <a:p>
          <a:endParaRPr lang="en-US"/>
        </a:p>
      </dgm:t>
    </dgm:pt>
    <dgm:pt modelId="{A9489C03-CAF7-4F96-8D71-2716FA95F66A}" type="sibTrans" cxnId="{5DEF9B58-0705-4000-8D68-42554DF35786}">
      <dgm:prSet/>
      <dgm:spPr/>
      <dgm:t>
        <a:bodyPr/>
        <a:lstStyle/>
        <a:p>
          <a:endParaRPr lang="en-US"/>
        </a:p>
      </dgm:t>
    </dgm:pt>
    <dgm:pt modelId="{1754F976-F32E-4FB3-BDFC-EEE40F8956AF}" type="pres">
      <dgm:prSet presAssocID="{AC729EA3-5169-44C7-93AF-3550DC3AFFCC}" presName="root" presStyleCnt="0">
        <dgm:presLayoutVars>
          <dgm:dir/>
          <dgm:resizeHandles val="exact"/>
        </dgm:presLayoutVars>
      </dgm:prSet>
      <dgm:spPr/>
    </dgm:pt>
    <dgm:pt modelId="{2AF30A3B-E013-48C3-B882-10F1B922C0E4}" type="pres">
      <dgm:prSet presAssocID="{F693E846-9BC3-4E06-9536-A7B83493583D}" presName="compNode" presStyleCnt="0"/>
      <dgm:spPr/>
    </dgm:pt>
    <dgm:pt modelId="{F7346E76-D851-45FE-BD53-FF7B6BEA271D}" type="pres">
      <dgm:prSet presAssocID="{F693E846-9BC3-4E06-9536-A7B83493583D}" presName="bgRect" presStyleLbl="bgShp" presStyleIdx="0" presStyleCnt="4"/>
      <dgm:spPr/>
    </dgm:pt>
    <dgm:pt modelId="{6C0B0579-F2B6-4014-A6FD-01B96CB53A80}" type="pres">
      <dgm:prSet presAssocID="{F693E846-9BC3-4E06-9536-A7B83493583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7C5D7104-0F57-4DC6-AD36-7B594C1FE25F}" type="pres">
      <dgm:prSet presAssocID="{F693E846-9BC3-4E06-9536-A7B83493583D}" presName="spaceRect" presStyleCnt="0"/>
      <dgm:spPr/>
    </dgm:pt>
    <dgm:pt modelId="{43413FDC-2C8E-479E-AB79-D1348614A77F}" type="pres">
      <dgm:prSet presAssocID="{F693E846-9BC3-4E06-9536-A7B83493583D}" presName="parTx" presStyleLbl="revTx" presStyleIdx="0" presStyleCnt="4">
        <dgm:presLayoutVars>
          <dgm:chMax val="0"/>
          <dgm:chPref val="0"/>
        </dgm:presLayoutVars>
      </dgm:prSet>
      <dgm:spPr/>
    </dgm:pt>
    <dgm:pt modelId="{2B2E0CD3-FC41-4811-9874-EC8C2D0976C2}" type="pres">
      <dgm:prSet presAssocID="{3220AC6B-A754-48EF-B616-BF0E71C69384}" presName="sibTrans" presStyleCnt="0"/>
      <dgm:spPr/>
    </dgm:pt>
    <dgm:pt modelId="{857E41B9-9F8D-4E14-BAA2-46CFA0C4F685}" type="pres">
      <dgm:prSet presAssocID="{AE53537E-87A4-4653-950A-F1EA8A61FA28}" presName="compNode" presStyleCnt="0"/>
      <dgm:spPr/>
    </dgm:pt>
    <dgm:pt modelId="{CCCB01D8-4C54-47E5-B6BF-63D3E7E77062}" type="pres">
      <dgm:prSet presAssocID="{AE53537E-87A4-4653-950A-F1EA8A61FA28}" presName="bgRect" presStyleLbl="bgShp" presStyleIdx="1" presStyleCnt="4"/>
      <dgm:spPr/>
    </dgm:pt>
    <dgm:pt modelId="{3BB20E4D-A305-4307-9445-73004673C12D}" type="pres">
      <dgm:prSet presAssocID="{AE53537E-87A4-4653-950A-F1EA8A61FA2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734B36B-4D9A-4BCC-A950-997905008CEC}" type="pres">
      <dgm:prSet presAssocID="{AE53537E-87A4-4653-950A-F1EA8A61FA28}" presName="spaceRect" presStyleCnt="0"/>
      <dgm:spPr/>
    </dgm:pt>
    <dgm:pt modelId="{33A06427-3647-467C-AC2E-D34729098EA4}" type="pres">
      <dgm:prSet presAssocID="{AE53537E-87A4-4653-950A-F1EA8A61FA28}" presName="parTx" presStyleLbl="revTx" presStyleIdx="1" presStyleCnt="4">
        <dgm:presLayoutVars>
          <dgm:chMax val="0"/>
          <dgm:chPref val="0"/>
        </dgm:presLayoutVars>
      </dgm:prSet>
      <dgm:spPr/>
    </dgm:pt>
    <dgm:pt modelId="{A5CCE2D5-FB78-40B5-B340-6090DBCB27B7}" type="pres">
      <dgm:prSet presAssocID="{C0F2C44A-3D75-42F2-90BB-676AF22B6F7C}" presName="sibTrans" presStyleCnt="0"/>
      <dgm:spPr/>
    </dgm:pt>
    <dgm:pt modelId="{07654B64-3CB1-4D7C-959D-A3C9214FAC7F}" type="pres">
      <dgm:prSet presAssocID="{88A8A967-13E9-4014-8003-F7B0CD1F61F4}" presName="compNode" presStyleCnt="0"/>
      <dgm:spPr/>
    </dgm:pt>
    <dgm:pt modelId="{9AD2A5D3-F50E-400B-A2C2-1DEE609BBBCB}" type="pres">
      <dgm:prSet presAssocID="{88A8A967-13E9-4014-8003-F7B0CD1F61F4}" presName="bgRect" presStyleLbl="bgShp" presStyleIdx="2" presStyleCnt="4"/>
      <dgm:spPr/>
    </dgm:pt>
    <dgm:pt modelId="{DB304778-FBCD-4D3A-A6E6-B2BF4359B66B}" type="pres">
      <dgm:prSet presAssocID="{88A8A967-13E9-4014-8003-F7B0CD1F61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1822D90-25CE-4E9D-B5EB-00341D9B845C}" type="pres">
      <dgm:prSet presAssocID="{88A8A967-13E9-4014-8003-F7B0CD1F61F4}" presName="spaceRect" presStyleCnt="0"/>
      <dgm:spPr/>
    </dgm:pt>
    <dgm:pt modelId="{C2D0298B-42DE-4CAE-8B8E-B18D50B2BB19}" type="pres">
      <dgm:prSet presAssocID="{88A8A967-13E9-4014-8003-F7B0CD1F61F4}" presName="parTx" presStyleLbl="revTx" presStyleIdx="2" presStyleCnt="4">
        <dgm:presLayoutVars>
          <dgm:chMax val="0"/>
          <dgm:chPref val="0"/>
        </dgm:presLayoutVars>
      </dgm:prSet>
      <dgm:spPr/>
    </dgm:pt>
    <dgm:pt modelId="{905538EA-411B-42E5-8F4F-78BB8C921F6E}" type="pres">
      <dgm:prSet presAssocID="{A7C9DB0D-FDB1-4F40-B32E-FB0A6991664C}" presName="sibTrans" presStyleCnt="0"/>
      <dgm:spPr/>
    </dgm:pt>
    <dgm:pt modelId="{A806518C-3F99-46CC-A94C-0D09FBD98B2B}" type="pres">
      <dgm:prSet presAssocID="{CB2A4B02-9639-4C09-ACE6-4D95E49FE179}" presName="compNode" presStyleCnt="0"/>
      <dgm:spPr/>
    </dgm:pt>
    <dgm:pt modelId="{B49BB2F8-184C-437A-8357-648694B01389}" type="pres">
      <dgm:prSet presAssocID="{CB2A4B02-9639-4C09-ACE6-4D95E49FE179}" presName="bgRect" presStyleLbl="bgShp" presStyleIdx="3" presStyleCnt="4"/>
      <dgm:spPr/>
    </dgm:pt>
    <dgm:pt modelId="{F1F9D979-8627-4414-9FB1-52BEC8974443}" type="pres">
      <dgm:prSet presAssocID="{CB2A4B02-9639-4C09-ACE6-4D95E49FE1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tion"/>
        </a:ext>
      </dgm:extLst>
    </dgm:pt>
    <dgm:pt modelId="{12187459-C915-4477-8DCF-46F1E3A7A4BB}" type="pres">
      <dgm:prSet presAssocID="{CB2A4B02-9639-4C09-ACE6-4D95E49FE179}" presName="spaceRect" presStyleCnt="0"/>
      <dgm:spPr/>
    </dgm:pt>
    <dgm:pt modelId="{9F7EB1CA-2ECC-49BB-96FD-AAE3BC9DBA78}" type="pres">
      <dgm:prSet presAssocID="{CB2A4B02-9639-4C09-ACE6-4D95E49FE17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2ABB202-EC26-43D8-9322-BF5CA2A3FB14}" srcId="{AC729EA3-5169-44C7-93AF-3550DC3AFFCC}" destId="{AE53537E-87A4-4653-950A-F1EA8A61FA28}" srcOrd="1" destOrd="0" parTransId="{05B28F11-42D2-4EC1-8704-47BC0D3A36A0}" sibTransId="{C0F2C44A-3D75-42F2-90BB-676AF22B6F7C}"/>
    <dgm:cxn modelId="{5D87E60F-4E11-44A0-9CED-DDE9533AF970}" type="presOf" srcId="{CB2A4B02-9639-4C09-ACE6-4D95E49FE179}" destId="{9F7EB1CA-2ECC-49BB-96FD-AAE3BC9DBA78}" srcOrd="0" destOrd="0" presId="urn:microsoft.com/office/officeart/2018/2/layout/IconVerticalSolidList"/>
    <dgm:cxn modelId="{5DEF9B58-0705-4000-8D68-42554DF35786}" srcId="{AC729EA3-5169-44C7-93AF-3550DC3AFFCC}" destId="{CB2A4B02-9639-4C09-ACE6-4D95E49FE179}" srcOrd="3" destOrd="0" parTransId="{98D79772-A795-402D-9020-F68F092509AF}" sibTransId="{A9489C03-CAF7-4F96-8D71-2716FA95F66A}"/>
    <dgm:cxn modelId="{4AD1BB94-7F81-40C3-8557-B25BB82A37EE}" type="presOf" srcId="{AC729EA3-5169-44C7-93AF-3550DC3AFFCC}" destId="{1754F976-F32E-4FB3-BDFC-EEE40F8956AF}" srcOrd="0" destOrd="0" presId="urn:microsoft.com/office/officeart/2018/2/layout/IconVerticalSolidList"/>
    <dgm:cxn modelId="{75C944A0-63A4-44AB-9A8B-71892F70ACCA}" type="presOf" srcId="{F693E846-9BC3-4E06-9536-A7B83493583D}" destId="{43413FDC-2C8E-479E-AB79-D1348614A77F}" srcOrd="0" destOrd="0" presId="urn:microsoft.com/office/officeart/2018/2/layout/IconVerticalSolidList"/>
    <dgm:cxn modelId="{E4E174A8-A077-414D-97CF-AF0B86960CC6}" type="presOf" srcId="{AE53537E-87A4-4653-950A-F1EA8A61FA28}" destId="{33A06427-3647-467C-AC2E-D34729098EA4}" srcOrd="0" destOrd="0" presId="urn:microsoft.com/office/officeart/2018/2/layout/IconVerticalSolidList"/>
    <dgm:cxn modelId="{347F53B7-8D87-4158-B922-0271E4C7736C}" srcId="{AC729EA3-5169-44C7-93AF-3550DC3AFFCC}" destId="{F693E846-9BC3-4E06-9536-A7B83493583D}" srcOrd="0" destOrd="0" parTransId="{6A2FA9A7-0005-4DFA-9912-A2366A7C2F04}" sibTransId="{3220AC6B-A754-48EF-B616-BF0E71C69384}"/>
    <dgm:cxn modelId="{424B52D0-ED3D-45BB-A022-F07522D82FBE}" srcId="{AC729EA3-5169-44C7-93AF-3550DC3AFFCC}" destId="{88A8A967-13E9-4014-8003-F7B0CD1F61F4}" srcOrd="2" destOrd="0" parTransId="{1EBD9E1E-138C-420A-BFF5-22F0EDAD1596}" sibTransId="{A7C9DB0D-FDB1-4F40-B32E-FB0A6991664C}"/>
    <dgm:cxn modelId="{7A0A3EF8-4E0E-4877-AA21-1534DD015953}" type="presOf" srcId="{88A8A967-13E9-4014-8003-F7B0CD1F61F4}" destId="{C2D0298B-42DE-4CAE-8B8E-B18D50B2BB19}" srcOrd="0" destOrd="0" presId="urn:microsoft.com/office/officeart/2018/2/layout/IconVerticalSolidList"/>
    <dgm:cxn modelId="{DDB25AAE-69DA-4AD6-8BD4-63CE7DE89D6E}" type="presParOf" srcId="{1754F976-F32E-4FB3-BDFC-EEE40F8956AF}" destId="{2AF30A3B-E013-48C3-B882-10F1B922C0E4}" srcOrd="0" destOrd="0" presId="urn:microsoft.com/office/officeart/2018/2/layout/IconVerticalSolidList"/>
    <dgm:cxn modelId="{4F9095B7-46B3-4F96-BE5F-17975FADBB57}" type="presParOf" srcId="{2AF30A3B-E013-48C3-B882-10F1B922C0E4}" destId="{F7346E76-D851-45FE-BD53-FF7B6BEA271D}" srcOrd="0" destOrd="0" presId="urn:microsoft.com/office/officeart/2018/2/layout/IconVerticalSolidList"/>
    <dgm:cxn modelId="{669D273F-1E96-45A9-87E9-1ADD22A8EBAA}" type="presParOf" srcId="{2AF30A3B-E013-48C3-B882-10F1B922C0E4}" destId="{6C0B0579-F2B6-4014-A6FD-01B96CB53A80}" srcOrd="1" destOrd="0" presId="urn:microsoft.com/office/officeart/2018/2/layout/IconVerticalSolidList"/>
    <dgm:cxn modelId="{1EC2A876-EF05-498D-95C8-A3584DA5DD7D}" type="presParOf" srcId="{2AF30A3B-E013-48C3-B882-10F1B922C0E4}" destId="{7C5D7104-0F57-4DC6-AD36-7B594C1FE25F}" srcOrd="2" destOrd="0" presId="urn:microsoft.com/office/officeart/2018/2/layout/IconVerticalSolidList"/>
    <dgm:cxn modelId="{8ECC8F8B-EC29-41A1-B9C2-B6637504F676}" type="presParOf" srcId="{2AF30A3B-E013-48C3-B882-10F1B922C0E4}" destId="{43413FDC-2C8E-479E-AB79-D1348614A77F}" srcOrd="3" destOrd="0" presId="urn:microsoft.com/office/officeart/2018/2/layout/IconVerticalSolidList"/>
    <dgm:cxn modelId="{1564332A-4237-4485-BE5D-A92122B43551}" type="presParOf" srcId="{1754F976-F32E-4FB3-BDFC-EEE40F8956AF}" destId="{2B2E0CD3-FC41-4811-9874-EC8C2D0976C2}" srcOrd="1" destOrd="0" presId="urn:microsoft.com/office/officeart/2018/2/layout/IconVerticalSolidList"/>
    <dgm:cxn modelId="{ABFABED3-D757-4B43-A365-AE7B4448375B}" type="presParOf" srcId="{1754F976-F32E-4FB3-BDFC-EEE40F8956AF}" destId="{857E41B9-9F8D-4E14-BAA2-46CFA0C4F685}" srcOrd="2" destOrd="0" presId="urn:microsoft.com/office/officeart/2018/2/layout/IconVerticalSolidList"/>
    <dgm:cxn modelId="{D431620F-4B9A-4E40-8E12-98700B09C0A1}" type="presParOf" srcId="{857E41B9-9F8D-4E14-BAA2-46CFA0C4F685}" destId="{CCCB01D8-4C54-47E5-B6BF-63D3E7E77062}" srcOrd="0" destOrd="0" presId="urn:microsoft.com/office/officeart/2018/2/layout/IconVerticalSolidList"/>
    <dgm:cxn modelId="{A0C7EC83-8215-4157-AA63-CCFECE88EE01}" type="presParOf" srcId="{857E41B9-9F8D-4E14-BAA2-46CFA0C4F685}" destId="{3BB20E4D-A305-4307-9445-73004673C12D}" srcOrd="1" destOrd="0" presId="urn:microsoft.com/office/officeart/2018/2/layout/IconVerticalSolidList"/>
    <dgm:cxn modelId="{BB8139AE-DA16-4DAF-93D1-1E3F4E6BF335}" type="presParOf" srcId="{857E41B9-9F8D-4E14-BAA2-46CFA0C4F685}" destId="{2734B36B-4D9A-4BCC-A950-997905008CEC}" srcOrd="2" destOrd="0" presId="urn:microsoft.com/office/officeart/2018/2/layout/IconVerticalSolidList"/>
    <dgm:cxn modelId="{3CAEE1AC-3D20-4B3F-8AFC-0B2FCF4981BB}" type="presParOf" srcId="{857E41B9-9F8D-4E14-BAA2-46CFA0C4F685}" destId="{33A06427-3647-467C-AC2E-D34729098EA4}" srcOrd="3" destOrd="0" presId="urn:microsoft.com/office/officeart/2018/2/layout/IconVerticalSolidList"/>
    <dgm:cxn modelId="{0CAAA1A6-A023-47BE-8356-046975C03C2B}" type="presParOf" srcId="{1754F976-F32E-4FB3-BDFC-EEE40F8956AF}" destId="{A5CCE2D5-FB78-40B5-B340-6090DBCB27B7}" srcOrd="3" destOrd="0" presId="urn:microsoft.com/office/officeart/2018/2/layout/IconVerticalSolidList"/>
    <dgm:cxn modelId="{FFD8AEBC-BB91-4C13-8C15-30EB20A58829}" type="presParOf" srcId="{1754F976-F32E-4FB3-BDFC-EEE40F8956AF}" destId="{07654B64-3CB1-4D7C-959D-A3C9214FAC7F}" srcOrd="4" destOrd="0" presId="urn:microsoft.com/office/officeart/2018/2/layout/IconVerticalSolidList"/>
    <dgm:cxn modelId="{034E0C3D-2D45-471A-A8F8-B29739F40AA6}" type="presParOf" srcId="{07654B64-3CB1-4D7C-959D-A3C9214FAC7F}" destId="{9AD2A5D3-F50E-400B-A2C2-1DEE609BBBCB}" srcOrd="0" destOrd="0" presId="urn:microsoft.com/office/officeart/2018/2/layout/IconVerticalSolidList"/>
    <dgm:cxn modelId="{86EBC868-B048-4EA9-9463-4B6631A1471A}" type="presParOf" srcId="{07654B64-3CB1-4D7C-959D-A3C9214FAC7F}" destId="{DB304778-FBCD-4D3A-A6E6-B2BF4359B66B}" srcOrd="1" destOrd="0" presId="urn:microsoft.com/office/officeart/2018/2/layout/IconVerticalSolidList"/>
    <dgm:cxn modelId="{5010BFF6-EA14-4E0D-B82C-B62700A99C7C}" type="presParOf" srcId="{07654B64-3CB1-4D7C-959D-A3C9214FAC7F}" destId="{51822D90-25CE-4E9D-B5EB-00341D9B845C}" srcOrd="2" destOrd="0" presId="urn:microsoft.com/office/officeart/2018/2/layout/IconVerticalSolidList"/>
    <dgm:cxn modelId="{5C2B6301-FF8F-4DD8-889D-E86507A1A3AF}" type="presParOf" srcId="{07654B64-3CB1-4D7C-959D-A3C9214FAC7F}" destId="{C2D0298B-42DE-4CAE-8B8E-B18D50B2BB19}" srcOrd="3" destOrd="0" presId="urn:microsoft.com/office/officeart/2018/2/layout/IconVerticalSolidList"/>
    <dgm:cxn modelId="{C6CE0787-7FBC-48E0-940D-03AFB15102EE}" type="presParOf" srcId="{1754F976-F32E-4FB3-BDFC-EEE40F8956AF}" destId="{905538EA-411B-42E5-8F4F-78BB8C921F6E}" srcOrd="5" destOrd="0" presId="urn:microsoft.com/office/officeart/2018/2/layout/IconVerticalSolidList"/>
    <dgm:cxn modelId="{C0EE6E64-8C7D-4EC7-B597-2458B371E8CF}" type="presParOf" srcId="{1754F976-F32E-4FB3-BDFC-EEE40F8956AF}" destId="{A806518C-3F99-46CC-A94C-0D09FBD98B2B}" srcOrd="6" destOrd="0" presId="urn:microsoft.com/office/officeart/2018/2/layout/IconVerticalSolidList"/>
    <dgm:cxn modelId="{7E922B9D-DB5A-4DFD-9181-2193B792E30A}" type="presParOf" srcId="{A806518C-3F99-46CC-A94C-0D09FBD98B2B}" destId="{B49BB2F8-184C-437A-8357-648694B01389}" srcOrd="0" destOrd="0" presId="urn:microsoft.com/office/officeart/2018/2/layout/IconVerticalSolidList"/>
    <dgm:cxn modelId="{3A71B900-4C9A-433F-87B1-743D5217B30A}" type="presParOf" srcId="{A806518C-3F99-46CC-A94C-0D09FBD98B2B}" destId="{F1F9D979-8627-4414-9FB1-52BEC8974443}" srcOrd="1" destOrd="0" presId="urn:microsoft.com/office/officeart/2018/2/layout/IconVerticalSolidList"/>
    <dgm:cxn modelId="{5DE4FC5C-F4C4-4498-8DB4-88E9F72018B9}" type="presParOf" srcId="{A806518C-3F99-46CC-A94C-0D09FBD98B2B}" destId="{12187459-C915-4477-8DCF-46F1E3A7A4BB}" srcOrd="2" destOrd="0" presId="urn:microsoft.com/office/officeart/2018/2/layout/IconVerticalSolidList"/>
    <dgm:cxn modelId="{6BE8E738-E1DD-468D-AD77-75861D849E43}" type="presParOf" srcId="{A806518C-3F99-46CC-A94C-0D09FBD98B2B}" destId="{9F7EB1CA-2ECC-49BB-96FD-AAE3BC9DBA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46E76-D851-45FE-BD53-FF7B6BEA271D}">
      <dsp:nvSpPr>
        <dsp:cNvPr id="0" name=""/>
        <dsp:cNvSpPr/>
      </dsp:nvSpPr>
      <dsp:spPr>
        <a:xfrm>
          <a:off x="0" y="2442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B0579-F2B6-4014-A6FD-01B96CB53A80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13FDC-2C8E-479E-AB79-D1348614A77F}">
      <dsp:nvSpPr>
        <dsp:cNvPr id="0" name=""/>
        <dsp:cNvSpPr/>
      </dsp:nvSpPr>
      <dsp:spPr>
        <a:xfrm>
          <a:off x="1429899" y="2442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Clean up any trash/litter</a:t>
          </a:r>
        </a:p>
      </dsp:txBody>
      <dsp:txXfrm>
        <a:off x="1429899" y="2442"/>
        <a:ext cx="3455303" cy="1238008"/>
      </dsp:txXfrm>
    </dsp:sp>
    <dsp:sp modelId="{CCCB01D8-4C54-47E5-B6BF-63D3E7E77062}">
      <dsp:nvSpPr>
        <dsp:cNvPr id="0" name=""/>
        <dsp:cNvSpPr/>
      </dsp:nvSpPr>
      <dsp:spPr>
        <a:xfrm>
          <a:off x="0" y="1549953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20E4D-A305-4307-9445-73004673C12D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06427-3647-467C-AC2E-D34729098EA4}">
      <dsp:nvSpPr>
        <dsp:cNvPr id="0" name=""/>
        <dsp:cNvSpPr/>
      </dsp:nvSpPr>
      <dsp:spPr>
        <a:xfrm>
          <a:off x="1429899" y="1549953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Straighten up the tables and chairs</a:t>
          </a:r>
        </a:p>
      </dsp:txBody>
      <dsp:txXfrm>
        <a:off x="1429899" y="1549953"/>
        <a:ext cx="3455303" cy="1238008"/>
      </dsp:txXfrm>
    </dsp:sp>
    <dsp:sp modelId="{9AD2A5D3-F50E-400B-A2C2-1DEE609BBBCB}">
      <dsp:nvSpPr>
        <dsp:cNvPr id="0" name=""/>
        <dsp:cNvSpPr/>
      </dsp:nvSpPr>
      <dsp:spPr>
        <a:xfrm>
          <a:off x="0" y="3097464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04778-FBCD-4D3A-A6E6-B2BF4359B66B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0298B-42DE-4CAE-8B8E-B18D50B2BB19}">
      <dsp:nvSpPr>
        <dsp:cNvPr id="0" name=""/>
        <dsp:cNvSpPr/>
      </dsp:nvSpPr>
      <dsp:spPr>
        <a:xfrm>
          <a:off x="1429899" y="309746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Turn off the projectors and raise the screens</a:t>
          </a:r>
        </a:p>
      </dsp:txBody>
      <dsp:txXfrm>
        <a:off x="1429899" y="3097464"/>
        <a:ext cx="3455303" cy="1238008"/>
      </dsp:txXfrm>
    </dsp:sp>
    <dsp:sp modelId="{B49BB2F8-184C-437A-8357-648694B01389}">
      <dsp:nvSpPr>
        <dsp:cNvPr id="0" name=""/>
        <dsp:cNvSpPr/>
      </dsp:nvSpPr>
      <dsp:spPr>
        <a:xfrm>
          <a:off x="0" y="4644974"/>
          <a:ext cx="48852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9D979-8627-4414-9FB1-52BEC8974443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EB1CA-2ECC-49BB-96FD-AAE3BC9DBA78}">
      <dsp:nvSpPr>
        <dsp:cNvPr id="0" name=""/>
        <dsp:cNvSpPr/>
      </dsp:nvSpPr>
      <dsp:spPr>
        <a:xfrm>
          <a:off x="1429899" y="4644974"/>
          <a:ext cx="3455303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Presenters, send us your decks</a:t>
          </a:r>
        </a:p>
      </dsp:txBody>
      <dsp:txXfrm>
        <a:off x="1429899" y="4644974"/>
        <a:ext cx="3455303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10C0C-73B3-4C42-9518-6FC3D38209C4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E6A9A-4C2D-0C4C-84B3-F164ACF6F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2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12A52-8B87-4C2A-B252-0244E84D4A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800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73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32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15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3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31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52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76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32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67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23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12A52-8B87-4C2A-B252-0244E84D4A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522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53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62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0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12A52-8B87-4C2A-B252-0244E84D4A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079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B12A52-8B87-4C2A-B252-0244E84D4A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26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21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53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31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29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E6A9A-4C2D-0C4C-84B3-F164ACF6F3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6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4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64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66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10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9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8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05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446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15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14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6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61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23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76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4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32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54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98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58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4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5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0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3DC04-8AC6-544E-B427-B7FBEBA9B3AE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13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AADF0-D0E6-4642-A152-9E8C4D1AF0DB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EDC7F-0F3C-42E1-B767-5AFE3AA96E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3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terentiev.com/" TargetMode="External"/><Relationship Id="rId2" Type="http://schemas.openxmlformats.org/officeDocument/2006/relationships/hyperlink" Target="https://twitter.com/alexaterentie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harepointalist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harepointalist.com/" TargetMode="External"/><Relationship Id="rId13" Type="http://schemas.openxmlformats.org/officeDocument/2006/relationships/image" Target="../media/image52.png"/><Relationship Id="rId3" Type="http://schemas.openxmlformats.org/officeDocument/2006/relationships/image" Target="../media/image45.emf"/><Relationship Id="rId7" Type="http://schemas.openxmlformats.org/officeDocument/2006/relationships/hyperlink" Target="http://blog.aterentiev.com/" TargetMode="External"/><Relationship Id="rId12" Type="http://schemas.openxmlformats.org/officeDocument/2006/relationships/image" Target="../media/image51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alexaterentiev" TargetMode="External"/><Relationship Id="rId11" Type="http://schemas.openxmlformats.org/officeDocument/2006/relationships/image" Target="../media/image50.emf"/><Relationship Id="rId5" Type="http://schemas.openxmlformats.org/officeDocument/2006/relationships/image" Target="../media/image47.sv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aterentie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harepointalist.com/" TargetMode="External"/><Relationship Id="rId4" Type="http://schemas.openxmlformats.org/officeDocument/2006/relationships/hyperlink" Target="http://blog.aterentiev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harepointalist.com/" TargetMode="External"/><Relationship Id="rId5" Type="http://schemas.openxmlformats.org/officeDocument/2006/relationships/hyperlink" Target="http://blog.aterentiev.com/" TargetMode="External"/><Relationship Id="rId4" Type="http://schemas.openxmlformats.org/officeDocument/2006/relationships/hyperlink" Target="https://twitter.com/alexaterentiev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harepointalist.com/" TargetMode="External"/><Relationship Id="rId3" Type="http://schemas.openxmlformats.org/officeDocument/2006/relationships/image" Target="../media/image50.emf"/><Relationship Id="rId7" Type="http://schemas.openxmlformats.org/officeDocument/2006/relationships/hyperlink" Target="http://blog.aterentiev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alexaterentiev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://bit.ly/sp-addin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officedev" TargetMode="External"/><Relationship Id="rId3" Type="http://schemas.openxmlformats.org/officeDocument/2006/relationships/image" Target="../media/image57.png"/><Relationship Id="rId7" Type="http://schemas.openxmlformats.org/officeDocument/2006/relationships/hyperlink" Target="https://twitter.com/sharepoint" TargetMode="Externa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veloper.microsoft.com/en-us/sharepoint/blogs/" TargetMode="External"/><Relationship Id="rId11" Type="http://schemas.openxmlformats.org/officeDocument/2006/relationships/hyperlink" Target="http://www.sharepointalist.com/" TargetMode="External"/><Relationship Id="rId5" Type="http://schemas.openxmlformats.org/officeDocument/2006/relationships/hyperlink" Target="https://github.com/SharePoint/sp-dev-docs" TargetMode="External"/><Relationship Id="rId10" Type="http://schemas.openxmlformats.org/officeDocument/2006/relationships/hyperlink" Target="http://blog.aterentiev.com/" TargetMode="External"/><Relationship Id="rId4" Type="http://schemas.openxmlformats.org/officeDocument/2006/relationships/hyperlink" Target="https://aka.ms/spfx" TargetMode="External"/><Relationship Id="rId9" Type="http://schemas.openxmlformats.org/officeDocument/2006/relationships/hyperlink" Target="https://twitter.com/alexaterentiev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harepointalist.com/" TargetMode="External"/><Relationship Id="rId3" Type="http://schemas.openxmlformats.org/officeDocument/2006/relationships/image" Target="../media/image49.png"/><Relationship Id="rId7" Type="http://schemas.openxmlformats.org/officeDocument/2006/relationships/hyperlink" Target="http://blog.aterentiev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alexaterentiev" TargetMode="External"/><Relationship Id="rId5" Type="http://schemas.openxmlformats.org/officeDocument/2006/relationships/hyperlink" Target="https://s-kainet.github.io/sp-rest-explorer" TargetMode="External"/><Relationship Id="rId4" Type="http://schemas.openxmlformats.org/officeDocument/2006/relationships/hyperlink" Target="https://docs.microsoft.com/en-us/sharepoint/dev/sp-add-ins/get-to-know-the-sharepoint-rest-service" TargetMode="External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icrosoft.com/en-us/graph/code-samples-and-sdks" TargetMode="External"/><Relationship Id="rId13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hyperlink" Target="https://developer.microsoft.com/en-us/graph/graph-explorer" TargetMode="External"/><Relationship Id="rId12" Type="http://schemas.openxmlformats.org/officeDocument/2006/relationships/hyperlink" Target="http://www.sharepointalist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eveloper.microsoft.com/en-us/graph/docs/concepts/overview" TargetMode="External"/><Relationship Id="rId11" Type="http://schemas.openxmlformats.org/officeDocument/2006/relationships/hyperlink" Target="http://blog.aterentiev.com/" TargetMode="External"/><Relationship Id="rId5" Type="http://schemas.openxmlformats.org/officeDocument/2006/relationships/hyperlink" Target="https://developer.microsoft.com/en-us/graph/docs/concepts/auth_overview" TargetMode="External"/><Relationship Id="rId10" Type="http://schemas.openxmlformats.org/officeDocument/2006/relationships/hyperlink" Target="https://twitter.com/alexaterentiev" TargetMode="External"/><Relationship Id="rId4" Type="http://schemas.openxmlformats.org/officeDocument/2006/relationships/image" Target="../media/image47.svg"/><Relationship Id="rId9" Type="http://schemas.openxmlformats.org/officeDocument/2006/relationships/hyperlink" Target="https://github.com/microsoftgraph/msgraph-community-sample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8.png"/><Relationship Id="rId7" Type="http://schemas.openxmlformats.org/officeDocument/2006/relationships/hyperlink" Target="http://www.sharepointalist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blog.aterentiev.com/" TargetMode="External"/><Relationship Id="rId5" Type="http://schemas.openxmlformats.org/officeDocument/2006/relationships/hyperlink" Target="https://twitter.com/alexaterentiev" TargetMode="External"/><Relationship Id="rId4" Type="http://schemas.openxmlformats.org/officeDocument/2006/relationships/hyperlink" Target="https://docs.microsoft.com/en-us/sharepoint/dev/apis/webhooks/overview-sharepoint-webhooks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aterentiev.com/" TargetMode="External"/><Relationship Id="rId3" Type="http://schemas.openxmlformats.org/officeDocument/2006/relationships/hyperlink" Target="https://docs.microsoft.com/en-us/sharepoint/dev/declarative-customization/column-formatting" TargetMode="External"/><Relationship Id="rId7" Type="http://schemas.openxmlformats.org/officeDocument/2006/relationships/hyperlink" Target="https://twitter.com/alexaterentiev" TargetMode="Externa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SharePoint/sp-dev-solutions/tree/master/solutions/ColumnFormatter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github.com/SharePoint/sp-dev-column-formatting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s://docs.microsoft.com/en-us/sharepoint/dev/declarative-customization/view-formatting" TargetMode="External"/><Relationship Id="rId9" Type="http://schemas.openxmlformats.org/officeDocument/2006/relationships/hyperlink" Target="http://www.sharepointalist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aterentiev.com/" TargetMode="External"/><Relationship Id="rId3" Type="http://schemas.openxmlformats.org/officeDocument/2006/relationships/image" Target="../media/image45.emf"/><Relationship Id="rId7" Type="http://schemas.openxmlformats.org/officeDocument/2006/relationships/hyperlink" Target="https://twitter.com/alexaterentiev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ypcode.wordpress.com/2018/03/26/site-designs-studio-1-0" TargetMode="External"/><Relationship Id="rId5" Type="http://schemas.openxmlformats.org/officeDocument/2006/relationships/hyperlink" Target="https://github.com/SharePoint/sp-dev-site-scripts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s://aka.ms/spsitedesigns" TargetMode="External"/><Relationship Id="rId9" Type="http://schemas.openxmlformats.org/officeDocument/2006/relationships/hyperlink" Target="http://www.sharepointalist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aterentiev.com/" TargetMode="External"/><Relationship Id="rId3" Type="http://schemas.openxmlformats.org/officeDocument/2006/relationships/image" Target="../media/image52.png"/><Relationship Id="rId7" Type="http://schemas.openxmlformats.org/officeDocument/2006/relationships/hyperlink" Target="https://twitter.com/alexaterentiev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eb.powerapps.com/home" TargetMode="External"/><Relationship Id="rId5" Type="http://schemas.openxmlformats.org/officeDocument/2006/relationships/hyperlink" Target="https://support.office.com/en-us/article/create-a-powerapp-for-a-list-in-sharepoint-online-9338b2d2-67ac-4b81-8e67-97da27e5e9ab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s://docs.microsoft.com/en-us/powerapps/maker/canvas-apps/customize-list-form" TargetMode="External"/><Relationship Id="rId9" Type="http://schemas.openxmlformats.org/officeDocument/2006/relationships/hyperlink" Target="http://www.sharepointalist.com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veenstra.me.uk/2018/03/23/powerapps-and-microsoft-flow-things-you-cant-do-yet/" TargetMode="External"/><Relationship Id="rId13" Type="http://schemas.openxmlformats.org/officeDocument/2006/relationships/hyperlink" Target="http://www.sharepointalist.com/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s://flow.microsoft.com/en-us/blog/flow-in-spo-document-libraries/" TargetMode="External"/><Relationship Id="rId12" Type="http://schemas.openxmlformats.org/officeDocument/2006/relationships/hyperlink" Target="http://blog.aterentiev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harepointmaven.com/what-is-microsoft-flow/" TargetMode="External"/><Relationship Id="rId11" Type="http://schemas.openxmlformats.org/officeDocument/2006/relationships/hyperlink" Target="https://twitter.com/alexaterentiev" TargetMode="External"/><Relationship Id="rId5" Type="http://schemas.openxmlformats.org/officeDocument/2006/relationships/hyperlink" Target="https://docs.microsoft.com/en-us/flow/" TargetMode="External"/><Relationship Id="rId10" Type="http://schemas.openxmlformats.org/officeDocument/2006/relationships/hyperlink" Target="https://twitter.com/PieterVeenstra" TargetMode="External"/><Relationship Id="rId4" Type="http://schemas.openxmlformats.org/officeDocument/2006/relationships/hyperlink" Target="https://flow.microsoft.com/en-us/" TargetMode="External"/><Relationship Id="rId9" Type="http://schemas.openxmlformats.org/officeDocument/2006/relationships/hyperlink" Target="https://twitter.com/johnnliu" TargetMode="External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_mKdhw-V6CeCM7gTo_Iy7w" TargetMode="External"/><Relationship Id="rId3" Type="http://schemas.openxmlformats.org/officeDocument/2006/relationships/image" Target="../media/image66.png"/><Relationship Id="rId7" Type="http://schemas.openxmlformats.org/officeDocument/2006/relationships/hyperlink" Target="https://github.com/PnP" TargetMode="External"/><Relationship Id="rId12" Type="http://schemas.openxmlformats.org/officeDocument/2006/relationships/hyperlink" Target="http://www.sharepointalist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SharePoint" TargetMode="External"/><Relationship Id="rId11" Type="http://schemas.openxmlformats.org/officeDocument/2006/relationships/hyperlink" Target="http://blog.aterentiev.com/" TargetMode="External"/><Relationship Id="rId5" Type="http://schemas.openxmlformats.org/officeDocument/2006/relationships/hyperlink" Target="https://aka.ms/sppnp" TargetMode="External"/><Relationship Id="rId10" Type="http://schemas.openxmlformats.org/officeDocument/2006/relationships/hyperlink" Target="https://twitter.com/alexaterentiev" TargetMode="External"/><Relationship Id="rId4" Type="http://schemas.openxmlformats.org/officeDocument/2006/relationships/image" Target="../media/image51.jpg"/><Relationship Id="rId9" Type="http://schemas.openxmlformats.org/officeDocument/2006/relationships/hyperlink" Target="https://developer.microsoft.com/en-us/sharepoint/blog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aterentiev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harepointalist.com/" TargetMode="External"/><Relationship Id="rId4" Type="http://schemas.openxmlformats.org/officeDocument/2006/relationships/hyperlink" Target="http://blog.aterentiev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arePoint/sp-dev-fx-webparts/tree/master/samples/react-script-editor" TargetMode="Externa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harepointalist.com/" TargetMode="External"/><Relationship Id="rId5" Type="http://schemas.openxmlformats.org/officeDocument/2006/relationships/hyperlink" Target="http://blog.aterentiev.com/" TargetMode="External"/><Relationship Id="rId4" Type="http://schemas.openxmlformats.org/officeDocument/2006/relationships/hyperlink" Target="https://twitter.com/alexaterentiev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SiteGo.spgo" TargetMode="External"/><Relationship Id="rId3" Type="http://schemas.openxmlformats.org/officeDocument/2006/relationships/image" Target="../media/image68.png"/><Relationship Id="rId7" Type="http://schemas.openxmlformats.org/officeDocument/2006/relationships/hyperlink" Target="https://blog.mastykarz.nl/sharepoint-framework-docker-image-your-tea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log.mastykarz.nl/sharepoint-framework-docker/" TargetMode="External"/><Relationship Id="rId11" Type="http://schemas.openxmlformats.org/officeDocument/2006/relationships/hyperlink" Target="http://www.sharepointalist.com/" TargetMode="External"/><Relationship Id="rId5" Type="http://schemas.openxmlformats.org/officeDocument/2006/relationships/hyperlink" Target="https://developer.microsoft.com/en-us/fabric" TargetMode="External"/><Relationship Id="rId10" Type="http://schemas.openxmlformats.org/officeDocument/2006/relationships/hyperlink" Target="http://blog.aterentiev.com/" TargetMode="External"/><Relationship Id="rId4" Type="http://schemas.openxmlformats.org/officeDocument/2006/relationships/hyperlink" Target="https://azure.microsoft.com/en-us/" TargetMode="External"/><Relationship Id="rId9" Type="http://schemas.openxmlformats.org/officeDocument/2006/relationships/hyperlink" Target="https://twitter.com/alexaterentiev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terentiev.com/" TargetMode="External"/><Relationship Id="rId2" Type="http://schemas.openxmlformats.org/officeDocument/2006/relationships/hyperlink" Target="https://twitter.com/alexaterentiev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sharepointalist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terentiev.com/" TargetMode="External"/><Relationship Id="rId2" Type="http://schemas.openxmlformats.org/officeDocument/2006/relationships/hyperlink" Target="https://twitter.com/alexaterentiev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bit.ly/spo-customization-toolset-survey" TargetMode="External"/><Relationship Id="rId4" Type="http://schemas.openxmlformats.org/officeDocument/2006/relationships/hyperlink" Target="http://www.sharepointalist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hyperlink" Target="http://blog.aterentiev.com/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linkedin.com/in/alekseiterentiev/" TargetMode="External"/><Relationship Id="rId5" Type="http://schemas.openxmlformats.org/officeDocument/2006/relationships/hyperlink" Target="https://twitter.com/alexaterentiev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s://github.com/AJIXuMuK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hyperlink" Target="http://www.sharepointalist.com/" TargetMode="Externa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hyperlink" Target="http://blog.aterentiev.com/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twitter.com/alexaterentie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1" y="466130"/>
            <a:ext cx="4851603" cy="5925741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0"/>
          <a:stretch/>
        </p:blipFill>
        <p:spPr>
          <a:xfrm>
            <a:off x="1524000" y="466130"/>
            <a:ext cx="9144000" cy="5925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DE20C-B7FB-405F-8C16-FFC463B28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979" y="1459467"/>
            <a:ext cx="3733482" cy="1090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>
                <a:solidFill>
                  <a:srgbClr val="000000"/>
                </a:solidFill>
                <a:cs typeface="Calibri"/>
              </a:rPr>
              <a:t>Welcome to HOU365 Saturday</a:t>
            </a:r>
            <a:endParaRPr lang="en-US" sz="3400">
              <a:solidFill>
                <a:srgbClr val="000000"/>
              </a:solidFill>
            </a:endParaRPr>
          </a:p>
        </p:txBody>
      </p:sp>
      <p:sp>
        <p:nvSpPr>
          <p:cNvPr id="2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1186286"/>
            <a:ext cx="4320692" cy="4666770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74988134-A52C-43EC-B908-27396D5FD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17596" r="4" b="3907"/>
          <a:stretch/>
        </p:blipFill>
        <p:spPr>
          <a:xfrm>
            <a:off x="1524020" y="1351211"/>
            <a:ext cx="4180350" cy="4375387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A46FC39-6B09-43E1-8B17-641DB2D38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54152" y="2673513"/>
            <a:ext cx="3221540" cy="27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8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Online and Office 365 Ecosystem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6701C-86CF-47D0-BE96-794D99E96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Nowadays SharePoint Developer/Power User</a:t>
            </a:r>
            <a:r>
              <a:rPr lang="ru-RU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Maker) can’t think about SharePoint only. He should think about the whole ecosystem and how it can be used to achieve business goals in more efficient way.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680864-4384-4323-9D95-82E1BAF08D34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/>
              </a:rPr>
              <a:t>@</a:t>
            </a:r>
            <a:r>
              <a:rPr lang="en-US" sz="1200" dirty="0" err="1">
                <a:hlinkClick r:id="rId2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3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4"/>
              </a:rPr>
              <a:t>Sharepointalist</a:t>
            </a:r>
            <a:r>
              <a:rPr lang="en-US" sz="1200" dirty="0">
                <a:hlinkClick r:id="rId4"/>
              </a:rPr>
              <a:t> Inc.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73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F02D54-C4EF-417A-8109-BF01F6FF47B3}"/>
              </a:ext>
            </a:extLst>
          </p:cNvPr>
          <p:cNvCxnSpPr>
            <a:cxnSpLocks/>
          </p:cNvCxnSpPr>
          <p:nvPr/>
        </p:nvCxnSpPr>
        <p:spPr>
          <a:xfrm flipH="1">
            <a:off x="5550340" y="2067344"/>
            <a:ext cx="545661" cy="1778466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CB83BF4-1F5B-4B19-A220-2A76D8270C0F}"/>
              </a:ext>
            </a:extLst>
          </p:cNvPr>
          <p:cNvCxnSpPr>
            <a:cxnSpLocks/>
          </p:cNvCxnSpPr>
          <p:nvPr/>
        </p:nvCxnSpPr>
        <p:spPr>
          <a:xfrm>
            <a:off x="6106030" y="2063040"/>
            <a:ext cx="4278191" cy="1052475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F5C902-3DFE-40C4-8C42-F13EBE22F7ED}"/>
              </a:ext>
            </a:extLst>
          </p:cNvPr>
          <p:cNvCxnSpPr>
            <a:cxnSpLocks/>
          </p:cNvCxnSpPr>
          <p:nvPr/>
        </p:nvCxnSpPr>
        <p:spPr>
          <a:xfrm>
            <a:off x="6106030" y="2063040"/>
            <a:ext cx="2033185" cy="1298452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313580-C0F8-4E38-A079-338454D08188}"/>
              </a:ext>
            </a:extLst>
          </p:cNvPr>
          <p:cNvCxnSpPr>
            <a:cxnSpLocks/>
          </p:cNvCxnSpPr>
          <p:nvPr/>
        </p:nvCxnSpPr>
        <p:spPr>
          <a:xfrm>
            <a:off x="6096001" y="2063040"/>
            <a:ext cx="2383922" cy="2808992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2CBABE4-F11A-488D-9B78-CFE806E30DDF}"/>
              </a:ext>
            </a:extLst>
          </p:cNvPr>
          <p:cNvCxnSpPr>
            <a:cxnSpLocks/>
          </p:cNvCxnSpPr>
          <p:nvPr/>
        </p:nvCxnSpPr>
        <p:spPr>
          <a:xfrm>
            <a:off x="6096001" y="2063040"/>
            <a:ext cx="599089" cy="1757470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ACF631-F763-4B67-BC75-E007383A22D0}"/>
              </a:ext>
            </a:extLst>
          </p:cNvPr>
          <p:cNvCxnSpPr>
            <a:cxnSpLocks/>
          </p:cNvCxnSpPr>
          <p:nvPr/>
        </p:nvCxnSpPr>
        <p:spPr>
          <a:xfrm flipH="1">
            <a:off x="3908550" y="2117676"/>
            <a:ext cx="2177424" cy="2712414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CD3FEC9-C949-465E-B23B-6599A73F41C5}"/>
              </a:ext>
            </a:extLst>
          </p:cNvPr>
          <p:cNvCxnSpPr>
            <a:cxnSpLocks/>
          </p:cNvCxnSpPr>
          <p:nvPr/>
        </p:nvCxnSpPr>
        <p:spPr>
          <a:xfrm flipH="1">
            <a:off x="4055022" y="2063040"/>
            <a:ext cx="2040979" cy="1329365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64F4ED9-D2F7-455C-ADEA-D3E906D395C6}"/>
              </a:ext>
            </a:extLst>
          </p:cNvPr>
          <p:cNvCxnSpPr>
            <a:cxnSpLocks/>
          </p:cNvCxnSpPr>
          <p:nvPr/>
        </p:nvCxnSpPr>
        <p:spPr>
          <a:xfrm flipH="1">
            <a:off x="2025174" y="2063040"/>
            <a:ext cx="4080859" cy="1046493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A0EC98-C298-45F6-B04E-CFAB8A251C2A}"/>
              </a:ext>
            </a:extLst>
          </p:cNvPr>
          <p:cNvCxnSpPr>
            <a:cxnSpLocks/>
          </p:cNvCxnSpPr>
          <p:nvPr/>
        </p:nvCxnSpPr>
        <p:spPr>
          <a:xfrm>
            <a:off x="6096001" y="2063040"/>
            <a:ext cx="2295125" cy="0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2F6C89C-E9A6-4707-8417-12D947FE46D4}"/>
              </a:ext>
            </a:extLst>
          </p:cNvPr>
          <p:cNvCxnSpPr>
            <a:cxnSpLocks/>
          </p:cNvCxnSpPr>
          <p:nvPr/>
        </p:nvCxnSpPr>
        <p:spPr>
          <a:xfrm flipH="1">
            <a:off x="3892968" y="2063040"/>
            <a:ext cx="2193005" cy="0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BB7D91C5-4210-443D-B0DF-93A177A0ECC6}"/>
              </a:ext>
            </a:extLst>
          </p:cNvPr>
          <p:cNvSpPr/>
          <p:nvPr/>
        </p:nvSpPr>
        <p:spPr>
          <a:xfrm>
            <a:off x="5193966" y="1170315"/>
            <a:ext cx="1808444" cy="18080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B2137-C195-4FA7-993A-82C8F516E5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124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Customizations Building Blocks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E90A23-1F32-4D08-9148-6DEEA40EBFAA}"/>
              </a:ext>
            </a:extLst>
          </p:cNvPr>
          <p:cNvGrpSpPr/>
          <p:nvPr/>
        </p:nvGrpSpPr>
        <p:grpSpPr>
          <a:xfrm>
            <a:off x="2977420" y="4952569"/>
            <a:ext cx="1073732" cy="1262762"/>
            <a:chOff x="3844581" y="4548904"/>
            <a:chExt cx="1073732" cy="12627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360A9CC-A2ED-42FC-9A89-F4EF9ED12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6926" y="4548904"/>
              <a:ext cx="729043" cy="77724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1E1518-CDDF-4DE8-8855-628118665574}"/>
                </a:ext>
              </a:extLst>
            </p:cNvPr>
            <p:cNvSpPr txBox="1"/>
            <p:nvPr/>
          </p:nvSpPr>
          <p:spPr>
            <a:xfrm>
              <a:off x="3844581" y="5380779"/>
              <a:ext cx="1073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Site Designs &amp; Site Scripts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013E15-6E25-4FD9-A56B-465BB90C2585}"/>
              </a:ext>
            </a:extLst>
          </p:cNvPr>
          <p:cNvGrpSpPr/>
          <p:nvPr/>
        </p:nvGrpSpPr>
        <p:grpSpPr>
          <a:xfrm>
            <a:off x="8391126" y="4830090"/>
            <a:ext cx="898823" cy="954354"/>
            <a:chOff x="3699933" y="1477221"/>
            <a:chExt cx="898823" cy="954354"/>
          </a:xfrm>
        </p:grpSpPr>
        <p:pic>
          <p:nvPicPr>
            <p:cNvPr id="21" name="Graphic 20" descr="Network">
              <a:extLst>
                <a:ext uri="{FF2B5EF4-FFF2-40B4-BE49-F238E27FC236}">
                  <a16:creationId xmlns:a16="http://schemas.microsoft.com/office/drawing/2014/main" id="{CB09FB99-B2C0-431F-A5C8-566BBB7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59200" y="1477221"/>
              <a:ext cx="780290" cy="78029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A5C7B3-4E69-49D7-924C-EE34BFE56B79}"/>
                </a:ext>
              </a:extLst>
            </p:cNvPr>
            <p:cNvSpPr txBox="1"/>
            <p:nvPr/>
          </p:nvSpPr>
          <p:spPr>
            <a:xfrm>
              <a:off x="3699933" y="2169965"/>
              <a:ext cx="8988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MS Graph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14BD7E1-2155-4DBD-8300-7DC9A5275264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@</a:t>
            </a:r>
            <a:r>
              <a:rPr lang="en-US" sz="1200" dirty="0" err="1">
                <a:hlinkClick r:id="rId6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7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8"/>
              </a:rPr>
              <a:t>Sharepointalist</a:t>
            </a:r>
            <a:r>
              <a:rPr lang="en-US" sz="1200" dirty="0">
                <a:hlinkClick r:id="rId8"/>
              </a:rPr>
              <a:t> Inc.</a:t>
            </a:r>
            <a:endParaRPr lang="en-US" sz="12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D21052-8F32-4A8E-ADC0-AD5C60F64800}"/>
              </a:ext>
            </a:extLst>
          </p:cNvPr>
          <p:cNvGrpSpPr/>
          <p:nvPr/>
        </p:nvGrpSpPr>
        <p:grpSpPr>
          <a:xfrm>
            <a:off x="6276641" y="3932622"/>
            <a:ext cx="1073732" cy="1052055"/>
            <a:chOff x="5546435" y="3986589"/>
            <a:chExt cx="1073732" cy="10520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06B9C6-F122-484F-8A6F-137676E60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04886" y="3986589"/>
              <a:ext cx="780290" cy="78029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108C4A-F788-4FDF-8F80-D9612D99EF4E}"/>
                </a:ext>
              </a:extLst>
            </p:cNvPr>
            <p:cNvSpPr txBox="1"/>
            <p:nvPr/>
          </p:nvSpPr>
          <p:spPr>
            <a:xfrm>
              <a:off x="5546435" y="4777034"/>
              <a:ext cx="1073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Webhooks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80A3B0-A553-4F79-8712-A246603E533B}"/>
              </a:ext>
            </a:extLst>
          </p:cNvPr>
          <p:cNvGrpSpPr/>
          <p:nvPr/>
        </p:nvGrpSpPr>
        <p:grpSpPr>
          <a:xfrm>
            <a:off x="8099280" y="3195145"/>
            <a:ext cx="1073732" cy="999741"/>
            <a:chOff x="7769008" y="3310118"/>
            <a:chExt cx="1073732" cy="99974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122D029-8C41-49EF-B540-E15B86AF0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14474" y="3310118"/>
              <a:ext cx="777240" cy="77724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67CA48-77C9-4BBC-8CAE-E2D218DC5D01}"/>
                </a:ext>
              </a:extLst>
            </p:cNvPr>
            <p:cNvSpPr txBox="1"/>
            <p:nvPr/>
          </p:nvSpPr>
          <p:spPr>
            <a:xfrm>
              <a:off x="7769008" y="4048249"/>
              <a:ext cx="1073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REST API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5C9D9B4-2FDD-4709-BDBA-F0AAA4EE9D1F}"/>
              </a:ext>
            </a:extLst>
          </p:cNvPr>
          <p:cNvGrpSpPr/>
          <p:nvPr/>
        </p:nvGrpSpPr>
        <p:grpSpPr>
          <a:xfrm>
            <a:off x="8340214" y="1648954"/>
            <a:ext cx="1073732" cy="1018400"/>
            <a:chOff x="8340214" y="1648954"/>
            <a:chExt cx="1073732" cy="101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FCE679-6A6D-4404-9AB1-A4AC8601B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35519" y="1648954"/>
              <a:ext cx="780291" cy="78643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44CD2A-F007-49F7-ACDB-15FA80C46258}"/>
                </a:ext>
              </a:extLst>
            </p:cNvPr>
            <p:cNvSpPr txBox="1"/>
            <p:nvPr/>
          </p:nvSpPr>
          <p:spPr>
            <a:xfrm>
              <a:off x="8340214" y="2405744"/>
              <a:ext cx="1073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Add-ins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74907C5-8812-4723-984F-A3F9496CE87B}"/>
              </a:ext>
            </a:extLst>
          </p:cNvPr>
          <p:cNvGrpSpPr/>
          <p:nvPr/>
        </p:nvGrpSpPr>
        <p:grpSpPr>
          <a:xfrm>
            <a:off x="2289575" y="1615720"/>
            <a:ext cx="1480059" cy="1084073"/>
            <a:chOff x="2289575" y="1615720"/>
            <a:chExt cx="1480059" cy="108407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EEE923-F549-447E-8A69-58897ABE37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23457" b="24029"/>
            <a:stretch/>
          </p:blipFill>
          <p:spPr>
            <a:xfrm>
              <a:off x="2289575" y="1615720"/>
              <a:ext cx="1480059" cy="77724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61BC7C-CD1E-4C33-9B74-4F788DF1D17F}"/>
                </a:ext>
              </a:extLst>
            </p:cNvPr>
            <p:cNvSpPr txBox="1"/>
            <p:nvPr/>
          </p:nvSpPr>
          <p:spPr>
            <a:xfrm>
              <a:off x="2468310" y="2438183"/>
              <a:ext cx="11118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SharePoint PnP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F03F2D-16ED-4F52-AC58-20DC5FC81D6B}"/>
              </a:ext>
            </a:extLst>
          </p:cNvPr>
          <p:cNvGrpSpPr/>
          <p:nvPr/>
        </p:nvGrpSpPr>
        <p:grpSpPr>
          <a:xfrm>
            <a:off x="3003878" y="3195145"/>
            <a:ext cx="1073732" cy="1069416"/>
            <a:chOff x="3358752" y="3243344"/>
            <a:chExt cx="1073732" cy="10694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9C3150-F1E9-40D0-B111-F5BD2ACF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69052" y="3243344"/>
              <a:ext cx="780290" cy="78029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ACD7848-33C6-4DED-8D0F-26C75E3F2FAF}"/>
                </a:ext>
              </a:extLst>
            </p:cNvPr>
            <p:cNvSpPr txBox="1"/>
            <p:nvPr/>
          </p:nvSpPr>
          <p:spPr>
            <a:xfrm>
              <a:off x="3358752" y="4051150"/>
              <a:ext cx="1073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PowerApps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162D31A-8E1B-4AB2-B679-C9AAEC985B44}"/>
              </a:ext>
            </a:extLst>
          </p:cNvPr>
          <p:cNvGrpSpPr/>
          <p:nvPr/>
        </p:nvGrpSpPr>
        <p:grpSpPr>
          <a:xfrm>
            <a:off x="885264" y="2814744"/>
            <a:ext cx="1073732" cy="1038850"/>
            <a:chOff x="786103" y="2954840"/>
            <a:chExt cx="1073732" cy="10388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908C9AB-9DDA-453F-A7BC-5F4E03917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7052" y="2954840"/>
              <a:ext cx="988398" cy="77724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6B7066-76FA-4614-A687-FDCFB07BBBAF}"/>
                </a:ext>
              </a:extLst>
            </p:cNvPr>
            <p:cNvSpPr txBox="1"/>
            <p:nvPr/>
          </p:nvSpPr>
          <p:spPr>
            <a:xfrm>
              <a:off x="786103" y="3732080"/>
              <a:ext cx="10737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Flow</a:t>
              </a:r>
            </a:p>
          </p:txBody>
        </p:sp>
      </p:grp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6B72814-209B-4841-9DA1-4BC282723F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01307" y="1248213"/>
            <a:ext cx="1627376" cy="1609344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5B50DEA-4430-4F93-A56F-BB2908D39FC4}"/>
              </a:ext>
            </a:extLst>
          </p:cNvPr>
          <p:cNvGrpSpPr/>
          <p:nvPr/>
        </p:nvGrpSpPr>
        <p:grpSpPr>
          <a:xfrm>
            <a:off x="4858767" y="3949748"/>
            <a:ext cx="1073732" cy="1216803"/>
            <a:chOff x="4858767" y="3949748"/>
            <a:chExt cx="1073732" cy="12168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7E5A5F-9F01-488C-97B8-9824A4B63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05148" y="3949748"/>
              <a:ext cx="993140" cy="77724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BED1A2-429E-4EE4-BF6D-78CCEC3C8BF0}"/>
                </a:ext>
              </a:extLst>
            </p:cNvPr>
            <p:cNvSpPr txBox="1"/>
            <p:nvPr/>
          </p:nvSpPr>
          <p:spPr>
            <a:xfrm>
              <a:off x="4858767" y="4735664"/>
              <a:ext cx="10737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Column (View) Formatting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D29B24-F431-42CB-8EF6-94F4A990C4DD}"/>
              </a:ext>
            </a:extLst>
          </p:cNvPr>
          <p:cNvGrpSpPr/>
          <p:nvPr/>
        </p:nvGrpSpPr>
        <p:grpSpPr>
          <a:xfrm>
            <a:off x="10472763" y="2699793"/>
            <a:ext cx="881037" cy="1173612"/>
            <a:chOff x="10472763" y="2699793"/>
            <a:chExt cx="881037" cy="117361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F5A2EB-983B-4523-8922-1D25528D0B03}"/>
                </a:ext>
              </a:extLst>
            </p:cNvPr>
            <p:cNvSpPr txBox="1"/>
            <p:nvPr/>
          </p:nvSpPr>
          <p:spPr>
            <a:xfrm>
              <a:off x="10472763" y="3442518"/>
              <a:ext cx="88103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SharePoint Framework</a:t>
              </a:r>
            </a:p>
          </p:txBody>
        </p:sp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F245B536-40E8-4AF9-B77F-85E75D92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529687" y="2699793"/>
              <a:ext cx="785949" cy="777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871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297315-AF84-423B-A051-C642E56ACD9C}"/>
              </a:ext>
            </a:extLst>
          </p:cNvPr>
          <p:cNvCxnSpPr>
            <a:cxnSpLocks/>
            <a:stCxn id="55" idx="2"/>
            <a:endCxn id="63" idx="0"/>
          </p:cNvCxnSpPr>
          <p:nvPr/>
        </p:nvCxnSpPr>
        <p:spPr>
          <a:xfrm>
            <a:off x="7060599" y="3606613"/>
            <a:ext cx="0" cy="870377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0D70DF-C643-4555-887A-49A296245D6C}"/>
              </a:ext>
            </a:extLst>
          </p:cNvPr>
          <p:cNvCxnSpPr>
            <a:cxnSpLocks/>
            <a:stCxn id="20" idx="2"/>
            <a:endCxn id="85" idx="0"/>
          </p:cNvCxnSpPr>
          <p:nvPr/>
        </p:nvCxnSpPr>
        <p:spPr>
          <a:xfrm>
            <a:off x="1384788" y="3605222"/>
            <a:ext cx="0" cy="1205235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BB7D91C5-4210-443D-B0DF-93A177A0ECC6}"/>
              </a:ext>
            </a:extLst>
          </p:cNvPr>
          <p:cNvSpPr/>
          <p:nvPr/>
        </p:nvSpPr>
        <p:spPr>
          <a:xfrm>
            <a:off x="5193966" y="1170315"/>
            <a:ext cx="1808444" cy="18080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B2137-C195-4FA7-993A-82C8F516E5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1248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Customizations Building Blocks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4BD7E1-2155-4DBD-8300-7DC9A5275264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@</a:t>
            </a:r>
            <a:r>
              <a:rPr lang="en-US" sz="1200" dirty="0" err="1">
                <a:hlinkClick r:id="rId3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4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5"/>
              </a:rPr>
              <a:t>Sharepointalist</a:t>
            </a:r>
            <a:r>
              <a:rPr lang="en-US" sz="1200" dirty="0">
                <a:hlinkClick r:id="rId5"/>
              </a:rPr>
              <a:t> Inc.</a:t>
            </a:r>
            <a:endParaRPr lang="en-US" sz="1200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E0DBFD1-5325-4BC0-AB75-FB5C4C1B83C3}"/>
              </a:ext>
            </a:extLst>
          </p:cNvPr>
          <p:cNvGrpSpPr/>
          <p:nvPr/>
        </p:nvGrpSpPr>
        <p:grpSpPr>
          <a:xfrm>
            <a:off x="841248" y="3264159"/>
            <a:ext cx="10515601" cy="342454"/>
            <a:chOff x="841248" y="3264159"/>
            <a:chExt cx="10515601" cy="34245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EFEE397-8FC5-44FF-8693-9EE45FE74236}"/>
                </a:ext>
              </a:extLst>
            </p:cNvPr>
            <p:cNvSpPr/>
            <p:nvPr/>
          </p:nvSpPr>
          <p:spPr>
            <a:xfrm>
              <a:off x="841249" y="3264159"/>
              <a:ext cx="10515600" cy="329682"/>
            </a:xfrm>
            <a:prstGeom prst="round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B1ACF5-C01F-4C3B-A0B1-6EB2BB9AAF7A}"/>
                </a:ext>
              </a:extLst>
            </p:cNvPr>
            <p:cNvSpPr txBox="1"/>
            <p:nvPr/>
          </p:nvSpPr>
          <p:spPr>
            <a:xfrm>
              <a:off x="841248" y="3266668"/>
              <a:ext cx="10870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End users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C2A0900-2BBF-4796-BCA8-5CA470EEBD1A}"/>
                </a:ext>
              </a:extLst>
            </p:cNvPr>
            <p:cNvSpPr txBox="1"/>
            <p:nvPr/>
          </p:nvSpPr>
          <p:spPr>
            <a:xfrm>
              <a:off x="9716029" y="3266668"/>
              <a:ext cx="15784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 developers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D367401-4266-4201-ABC2-C7517755C289}"/>
                </a:ext>
              </a:extLst>
            </p:cNvPr>
            <p:cNvSpPr txBox="1"/>
            <p:nvPr/>
          </p:nvSpPr>
          <p:spPr>
            <a:xfrm>
              <a:off x="3529584" y="3266668"/>
              <a:ext cx="8755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Makers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5F8701-57A2-40CF-860E-6AC58D8ABA46}"/>
                </a:ext>
              </a:extLst>
            </p:cNvPr>
            <p:cNvSpPr txBox="1"/>
            <p:nvPr/>
          </p:nvSpPr>
          <p:spPr>
            <a:xfrm>
              <a:off x="5980176" y="3268059"/>
              <a:ext cx="2160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Low-code developers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BC96DBB-7FC8-4E47-81AD-CDC780A9A2F9}"/>
              </a:ext>
            </a:extLst>
          </p:cNvPr>
          <p:cNvCxnSpPr>
            <a:cxnSpLocks/>
            <a:stCxn id="54" idx="0"/>
            <a:endCxn id="58" idx="2"/>
          </p:cNvCxnSpPr>
          <p:nvPr/>
        </p:nvCxnSpPr>
        <p:spPr>
          <a:xfrm flipH="1" flipV="1">
            <a:off x="3967376" y="2434467"/>
            <a:ext cx="1" cy="832201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EF99B20-6A89-405B-AC82-E76C767E99FD}"/>
              </a:ext>
            </a:extLst>
          </p:cNvPr>
          <p:cNvSpPr txBox="1"/>
          <p:nvPr/>
        </p:nvSpPr>
        <p:spPr>
          <a:xfrm>
            <a:off x="3282255" y="1911247"/>
            <a:ext cx="13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Flow</a:t>
            </a:r>
          </a:p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PnP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FF7775D-EC96-4EAB-B3FA-045ABFEC252E}"/>
              </a:ext>
            </a:extLst>
          </p:cNvPr>
          <p:cNvSpPr txBox="1"/>
          <p:nvPr/>
        </p:nvSpPr>
        <p:spPr>
          <a:xfrm>
            <a:off x="5932779" y="4476990"/>
            <a:ext cx="2255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Column (view) Formatting</a:t>
            </a:r>
          </a:p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PowerApps</a:t>
            </a:r>
          </a:p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Site Designs &amp; Site Scripts</a:t>
            </a:r>
          </a:p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PnP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E49112-DE9B-49C2-9327-DD21574EEC23}"/>
              </a:ext>
            </a:extLst>
          </p:cNvPr>
          <p:cNvCxnSpPr>
            <a:cxnSpLocks/>
            <a:stCxn id="53" idx="0"/>
            <a:endCxn id="71" idx="2"/>
          </p:cNvCxnSpPr>
          <p:nvPr/>
        </p:nvCxnSpPr>
        <p:spPr>
          <a:xfrm flipV="1">
            <a:off x="10505274" y="2865355"/>
            <a:ext cx="0" cy="401313"/>
          </a:xfrm>
          <a:prstGeom prst="line">
            <a:avLst/>
          </a:prstGeom>
          <a:ln w="31750">
            <a:solidFill>
              <a:srgbClr val="00B0F0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761BCC7-D7A7-4600-91E7-BA572B829343}"/>
              </a:ext>
            </a:extLst>
          </p:cNvPr>
          <p:cNvSpPr txBox="1"/>
          <p:nvPr/>
        </p:nvSpPr>
        <p:spPr>
          <a:xfrm>
            <a:off x="9825828" y="1480360"/>
            <a:ext cx="13588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Add-ins</a:t>
            </a:r>
          </a:p>
          <a:p>
            <a:r>
              <a:rPr lang="en-U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REST API</a:t>
            </a:r>
          </a:p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MS Graph</a:t>
            </a:r>
          </a:p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Webhooks</a:t>
            </a:r>
          </a:p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PnP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D87726-46A1-4D9F-B0F6-54A0535F1677}"/>
              </a:ext>
            </a:extLst>
          </p:cNvPr>
          <p:cNvSpPr txBox="1"/>
          <p:nvPr/>
        </p:nvSpPr>
        <p:spPr>
          <a:xfrm>
            <a:off x="710683" y="4810457"/>
            <a:ext cx="134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PnP</a:t>
            </a:r>
          </a:p>
        </p:txBody>
      </p:sp>
    </p:spTree>
    <p:extLst>
      <p:ext uri="{BB962C8B-B14F-4D97-AF65-F5344CB8AC3E}">
        <p14:creationId xmlns:p14="http://schemas.microsoft.com/office/powerpoint/2010/main" val="51064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3" grpId="0"/>
      <p:bldP spid="71" grpId="0"/>
      <p:bldP spid="8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Add-ins (Apps)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83300-A467-4DD8-98B5-2273C25A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509" y="269562"/>
            <a:ext cx="780291" cy="7864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8B9CC9-8976-4D19-9DD8-7E9782AF29F2}"/>
              </a:ext>
            </a:extLst>
          </p:cNvPr>
          <p:cNvSpPr/>
          <p:nvPr/>
        </p:nvSpPr>
        <p:spPr>
          <a:xfrm>
            <a:off x="838200" y="1395123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SharePoint Add-in is a self-contained, isolated piece of functionality</a:t>
            </a:r>
            <a:r>
              <a:rPr lang="en-US" sz="14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that extends the capabilities of SharePoint websites to solve a well-defined business problem.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20DFBB-8ABC-49E5-B1DE-B035AD6ACD0F}"/>
              </a:ext>
            </a:extLst>
          </p:cNvPr>
          <p:cNvSpPr txBox="1"/>
          <p:nvPr/>
        </p:nvSpPr>
        <p:spPr>
          <a:xfrm>
            <a:off x="838200" y="198888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“Mature” model for SharePoint customizations – available since SharePoint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Code must be hosted somewhere – “add-in” web in SharePoint (SharePoint-hosted), remote web app – Azure (Provider-hosted)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07024-666C-4CA3-8374-F4F03094B079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@</a:t>
            </a:r>
            <a:r>
              <a:rPr lang="en-US" sz="1200" dirty="0" err="1">
                <a:hlinkClick r:id="rId4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5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6"/>
              </a:rPr>
              <a:t>Sharepointalist</a:t>
            </a:r>
            <a:r>
              <a:rPr lang="en-US" sz="1200" dirty="0">
                <a:hlinkClick r:id="rId6"/>
              </a:rPr>
              <a:t> Inc.</a:t>
            </a:r>
            <a:endParaRPr lang="en-US" sz="1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C5CE2A-8183-4820-BF9A-225E27ED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0850" y="3584505"/>
            <a:ext cx="6109902" cy="273476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854CC5E-68A7-4DB2-8E61-F28DB1FF3804}"/>
              </a:ext>
            </a:extLst>
          </p:cNvPr>
          <p:cNvGrpSpPr/>
          <p:nvPr/>
        </p:nvGrpSpPr>
        <p:grpSpPr>
          <a:xfrm>
            <a:off x="922589" y="1053148"/>
            <a:ext cx="2502975" cy="275267"/>
            <a:chOff x="922589" y="1053148"/>
            <a:chExt cx="2502975" cy="2752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63F41F-2C03-4455-9016-C1C1D87149A4}"/>
                </a:ext>
              </a:extLst>
            </p:cNvPr>
            <p:cNvSpPr txBox="1"/>
            <p:nvPr/>
          </p:nvSpPr>
          <p:spPr>
            <a:xfrm>
              <a:off x="922589" y="1056000"/>
              <a:ext cx="440544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10CE6A-F9C7-4816-8712-F096D49AA977}"/>
                </a:ext>
              </a:extLst>
            </p:cNvPr>
            <p:cNvSpPr txBox="1"/>
            <p:nvPr/>
          </p:nvSpPr>
          <p:spPr>
            <a:xfrm>
              <a:off x="2134999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9DD17D-1148-46C1-951B-0C0968ED7698}"/>
                </a:ext>
              </a:extLst>
            </p:cNvPr>
            <p:cNvSpPr txBox="1"/>
            <p:nvPr/>
          </p:nvSpPr>
          <p:spPr>
            <a:xfrm>
              <a:off x="1447522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SP2019</a:t>
              </a:r>
              <a:endParaRPr lang="en-US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A2890F-D4ED-42BF-B96D-9F0AE4BFB0FA}"/>
                </a:ext>
              </a:extLst>
            </p:cNvPr>
            <p:cNvSpPr txBox="1"/>
            <p:nvPr/>
          </p:nvSpPr>
          <p:spPr>
            <a:xfrm>
              <a:off x="2822476" y="1056000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8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Add-ins (Apps)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83300-A467-4DD8-98B5-2273C25A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509" y="269562"/>
            <a:ext cx="780291" cy="7864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20DFBB-8ABC-49E5-B1DE-B035AD6ACD0F}"/>
              </a:ext>
            </a:extLst>
          </p:cNvPr>
          <p:cNvSpPr txBox="1"/>
          <p:nvPr/>
        </p:nvSpPr>
        <p:spPr>
          <a:xfrm>
            <a:off x="841248" y="1399032"/>
            <a:ext cx="10515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SharePoint-hosted Add-ins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Centered around SharePoint components: lists, pages, web parts,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server-side code, client-side 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Code is isolated and “lives” in “add-in” web (except of provisioned SharePoint elements – Custom Actions, Lists, </a:t>
            </a: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 Types, etc.)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When/Where to use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Security considerations for “isolated” environment – the code runs in separate add-in web inside SharePoint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Requirements to distribute client-side solution through Office App Store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iframe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love 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Provider-hosted Add-ins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Centered around remote web application or data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Business logic is mainly remote server-side code usually hosted on Azure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Allow to “elevate” privileges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When/where to use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Requirements to elevate privileges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Complex server-side business logic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To connect with LOB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http://bit.ly/sp-addins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9408F-D484-4131-9932-7CAC98528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850" y="3584505"/>
            <a:ext cx="6109902" cy="273476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707024-666C-4CA3-8374-F4F03094B079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@</a:t>
            </a:r>
            <a:r>
              <a:rPr lang="en-US" sz="1200" dirty="0" err="1">
                <a:hlinkClick r:id="rId6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7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8"/>
              </a:rPr>
              <a:t>Sharepointalist</a:t>
            </a:r>
            <a:r>
              <a:rPr lang="en-US" sz="1200" dirty="0">
                <a:hlinkClick r:id="rId8"/>
              </a:rPr>
              <a:t> Inc.</a:t>
            </a:r>
            <a:endParaRPr lang="en-US" sz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74E7A2-0834-4BA5-B5D6-0EAF01309895}"/>
              </a:ext>
            </a:extLst>
          </p:cNvPr>
          <p:cNvGrpSpPr/>
          <p:nvPr/>
        </p:nvGrpSpPr>
        <p:grpSpPr>
          <a:xfrm>
            <a:off x="922589" y="1053148"/>
            <a:ext cx="2502975" cy="275267"/>
            <a:chOff x="922589" y="1053148"/>
            <a:chExt cx="2502975" cy="2752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A37E8C-68AB-4F40-A775-58F9EA7C8572}"/>
                </a:ext>
              </a:extLst>
            </p:cNvPr>
            <p:cNvSpPr txBox="1"/>
            <p:nvPr/>
          </p:nvSpPr>
          <p:spPr>
            <a:xfrm>
              <a:off x="922589" y="1056000"/>
              <a:ext cx="440544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C9D8E1-0832-485D-922D-274FC69BAECB}"/>
                </a:ext>
              </a:extLst>
            </p:cNvPr>
            <p:cNvSpPr txBox="1"/>
            <p:nvPr/>
          </p:nvSpPr>
          <p:spPr>
            <a:xfrm>
              <a:off x="2134999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BCAA6C-1DC0-4A6B-99AE-7FA9F2DA50E4}"/>
                </a:ext>
              </a:extLst>
            </p:cNvPr>
            <p:cNvSpPr txBox="1"/>
            <p:nvPr/>
          </p:nvSpPr>
          <p:spPr>
            <a:xfrm>
              <a:off x="1447522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SP2019</a:t>
              </a:r>
              <a:endParaRPr lang="en-US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68BD5C-AEE0-4F2F-929B-E7BAFBA30278}"/>
                </a:ext>
              </a:extLst>
            </p:cNvPr>
            <p:cNvSpPr txBox="1"/>
            <p:nvPr/>
          </p:nvSpPr>
          <p:spPr>
            <a:xfrm>
              <a:off x="2822476" y="1056000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8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120141B-2F3D-47D5-9D65-CBD7E8C1F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206" y="3470298"/>
            <a:ext cx="4481594" cy="2848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(</a:t>
            </a:r>
            <a:r>
              <a:rPr lang="en-US" sz="4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B6BD79-66F1-4AD8-8A23-2E789A06907A}"/>
              </a:ext>
            </a:extLst>
          </p:cNvPr>
          <p:cNvSpPr/>
          <p:nvPr/>
        </p:nvSpPr>
        <p:spPr>
          <a:xfrm>
            <a:off x="838200" y="1399032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SharePoint Framework (</a:t>
            </a:r>
            <a:r>
              <a:rPr lang="en-U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 is an engine to develop SharePoint client-side customizations.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3D800-CE27-441B-9609-2369AD14FFB1}"/>
              </a:ext>
            </a:extLst>
          </p:cNvPr>
          <p:cNvSpPr txBox="1"/>
          <p:nvPr/>
        </p:nvSpPr>
        <p:spPr>
          <a:xfrm>
            <a:off x="835153" y="1783080"/>
            <a:ext cx="954381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server-side code, client-side only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Easy integration with SharePoint and O365 data in the code (OOTB helpers for REST API, MS Graph API)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Modern, mobile-first UI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Allows to include the latest and greatest from front-end world in SharePoint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Available in Microsoft Teams (client-side web parts)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Available customizations points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Client-side web parts – controls that can be added to SharePoint pages and Teams tabs. Available on Modern and Classic pages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Extensions – allow to extend SharePoint user experience within Modern pages and lists/libraries. </a:t>
            </a:r>
            <a:r>
              <a:rPr lang="en-US" sz="1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SP 2019, SPO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Application Customizer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Set Customizer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Field Customizer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Single part app page – non-editable page with single web part (</a:t>
            </a:r>
            <a:r>
              <a:rPr lang="en-US" sz="12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SPO)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When/where to 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To customize/extend Modern SharePoint UI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Create modern client-side web parts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Business logic: client-side code + HTTP/REST requests, </a:t>
            </a:r>
          </a:p>
          <a:p>
            <a:pPr lvl="1" algn="just"/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	notification hubs, message queues, etc.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Create app to work both in SharePoint and Microsoft Teams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https://aka.ms/spfx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https://github.com/SharePoint/sp-dev-docs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6"/>
              </a:rPr>
              <a:t>https://developer.microsoft.com/en-us/sharepoint/blogs/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Follow 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7"/>
              </a:rPr>
              <a:t>@SharePoint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8"/>
              </a:rPr>
              <a:t>@</a:t>
            </a: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  <a:hlinkClick r:id="rId8"/>
              </a:rPr>
              <a:t>OfficeDev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on Twitter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45C466-A386-42E5-875F-BE791268460C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9"/>
              </a:rPr>
              <a:t>@</a:t>
            </a:r>
            <a:r>
              <a:rPr lang="en-US" sz="1200" dirty="0" err="1">
                <a:hlinkClick r:id="rId9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10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11"/>
              </a:rPr>
              <a:t>Sharepointalist</a:t>
            </a:r>
            <a:r>
              <a:rPr lang="en-US" sz="1200" dirty="0">
                <a:hlinkClick r:id="rId11"/>
              </a:rPr>
              <a:t> Inc.</a:t>
            </a:r>
            <a:endParaRPr lang="en-US"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7851B9-BAB0-4DC1-8440-A73CACCB4F70}"/>
              </a:ext>
            </a:extLst>
          </p:cNvPr>
          <p:cNvGrpSpPr/>
          <p:nvPr/>
        </p:nvGrpSpPr>
        <p:grpSpPr>
          <a:xfrm>
            <a:off x="922589" y="1052926"/>
            <a:ext cx="1813866" cy="275489"/>
            <a:chOff x="922589" y="1052926"/>
            <a:chExt cx="1813866" cy="2754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C6759C-257C-43FB-B3BF-72125FC9AE7B}"/>
                </a:ext>
              </a:extLst>
            </p:cNvPr>
            <p:cNvSpPr txBox="1"/>
            <p:nvPr/>
          </p:nvSpPr>
          <p:spPr>
            <a:xfrm>
              <a:off x="922589" y="1056000"/>
              <a:ext cx="438912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SPO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F51EBE-FE81-4532-B135-827279A323DA}"/>
                </a:ext>
              </a:extLst>
            </p:cNvPr>
            <p:cNvSpPr txBox="1"/>
            <p:nvPr/>
          </p:nvSpPr>
          <p:spPr>
            <a:xfrm>
              <a:off x="2133367" y="1053148"/>
              <a:ext cx="603088" cy="272415"/>
            </a:xfrm>
            <a:prstGeom prst="roundRect">
              <a:avLst/>
            </a:prstGeom>
            <a:gradFill flip="none" rotWithShape="1">
              <a:gsLst>
                <a:gs pos="50000">
                  <a:srgbClr val="FF0000"/>
                </a:gs>
                <a:gs pos="50000">
                  <a:srgbClr val="00B050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EF73B7-1704-44AE-A385-0AD5BA64036F}"/>
                </a:ext>
              </a:extLst>
            </p:cNvPr>
            <p:cNvSpPr txBox="1"/>
            <p:nvPr/>
          </p:nvSpPr>
          <p:spPr>
            <a:xfrm>
              <a:off x="1445890" y="1052926"/>
              <a:ext cx="603088" cy="27241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15000">
                  <a:srgbClr val="FF0000"/>
                </a:gs>
                <a:gs pos="15000">
                  <a:srgbClr val="00B050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SP2019</a:t>
              </a:r>
            </a:p>
          </p:txBody>
        </p:sp>
      </p:grp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7991F142-9E0F-40CB-B845-4EC249E95A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70464" y="274320"/>
            <a:ext cx="785949" cy="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4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 bldLvl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REST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788FD-70CB-486F-BDB4-82DF1E3F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560" y="274161"/>
            <a:ext cx="777240" cy="777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7BFC95-0378-42CD-B58B-BD380CC98A2B}"/>
              </a:ext>
            </a:extLst>
          </p:cNvPr>
          <p:cNvSpPr/>
          <p:nvPr/>
        </p:nvSpPr>
        <p:spPr>
          <a:xfrm>
            <a:off x="838200" y="1399032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of REST endpoints to work with SharePoint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72B3D-E200-48D3-A7DA-B9C4E9BD8C46}"/>
              </a:ext>
            </a:extLst>
          </p:cNvPr>
          <p:cNvSpPr txBox="1"/>
          <p:nvPr/>
        </p:nvSpPr>
        <p:spPr>
          <a:xfrm>
            <a:off x="838200" y="1777426"/>
            <a:ext cx="105156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Ability to perform CRUD operations from any SharePoint customization (Add-ins, </a:t>
            </a:r>
            <a:r>
              <a:rPr lang="en-U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custom scripts, etc.)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Requires requests to be authorized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creating, updating and deleting requests are not authorized using OAuth access token then server’s request form digest (X-</a:t>
            </a:r>
            <a:r>
              <a:rPr lang="en-U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RequestDigest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header) </a:t>
            </a: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is required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Easy to use in JavaScript code – allows to request data in JSON format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When/where to 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Main scenario is to work with SharePoint data in client-side customizations, including SharePoint Framework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Custom external applications, including </a:t>
            </a: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WebJobs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, scripts,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https://docs.microsoft.com/en-us/sharepoint/dev/sp-add-ins/get-to-know-the-sharepoint-rest-service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https://s-kainet.github.io/sp-rest-explorer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80FFB1-892A-418A-83E8-6A179FDE9D29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@</a:t>
            </a:r>
            <a:r>
              <a:rPr lang="en-US" sz="1200" dirty="0" err="1">
                <a:hlinkClick r:id="rId6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7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8"/>
              </a:rPr>
              <a:t>Sharepointalist</a:t>
            </a:r>
            <a:r>
              <a:rPr lang="en-US" sz="1200" dirty="0">
                <a:hlinkClick r:id="rId8"/>
              </a:rPr>
              <a:t> Inc.</a:t>
            </a:r>
            <a:endParaRPr lang="en-US" sz="1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98628A9-EFD9-4A5E-B889-A81DAA453110}"/>
              </a:ext>
            </a:extLst>
          </p:cNvPr>
          <p:cNvGrpSpPr/>
          <p:nvPr/>
        </p:nvGrpSpPr>
        <p:grpSpPr>
          <a:xfrm>
            <a:off x="6092686" y="4162611"/>
            <a:ext cx="5258066" cy="1495023"/>
            <a:chOff x="6092686" y="4162611"/>
            <a:chExt cx="5258066" cy="149502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CBB3B8-E302-483B-9231-BE8AFE328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2686" y="4162611"/>
              <a:ext cx="5258066" cy="14950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F95920-7C26-4FF3-9FD7-3E81774099A5}"/>
                </a:ext>
              </a:extLst>
            </p:cNvPr>
            <p:cNvSpPr txBox="1"/>
            <p:nvPr/>
          </p:nvSpPr>
          <p:spPr>
            <a:xfrm>
              <a:off x="10316955" y="5429695"/>
              <a:ext cx="99070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Source: Microsoft Docs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8639E8-3B4F-40F3-B2BE-1E524D6DE67F}"/>
              </a:ext>
            </a:extLst>
          </p:cNvPr>
          <p:cNvGrpSpPr/>
          <p:nvPr/>
        </p:nvGrpSpPr>
        <p:grpSpPr>
          <a:xfrm>
            <a:off x="922589" y="1053148"/>
            <a:ext cx="2502975" cy="275267"/>
            <a:chOff x="922589" y="1053148"/>
            <a:chExt cx="2502975" cy="2752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DCCEBA-9638-49D4-ABE1-77F8E47C55B5}"/>
                </a:ext>
              </a:extLst>
            </p:cNvPr>
            <p:cNvSpPr txBox="1"/>
            <p:nvPr/>
          </p:nvSpPr>
          <p:spPr>
            <a:xfrm>
              <a:off x="922589" y="1056000"/>
              <a:ext cx="440544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SPO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3375CD-8DDC-467B-947C-0172D40B16BB}"/>
                </a:ext>
              </a:extLst>
            </p:cNvPr>
            <p:cNvSpPr txBox="1"/>
            <p:nvPr/>
          </p:nvSpPr>
          <p:spPr>
            <a:xfrm>
              <a:off x="2134999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43523A-7458-4CC1-89B7-68924CB7A69E}"/>
                </a:ext>
              </a:extLst>
            </p:cNvPr>
            <p:cNvSpPr txBox="1"/>
            <p:nvPr/>
          </p:nvSpPr>
          <p:spPr>
            <a:xfrm>
              <a:off x="1447522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SP2019</a:t>
              </a:r>
              <a:endParaRPr lang="en-US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386AA4-EA18-4AB5-AE13-E02771C7AFFD}"/>
                </a:ext>
              </a:extLst>
            </p:cNvPr>
            <p:cNvSpPr txBox="1"/>
            <p:nvPr/>
          </p:nvSpPr>
          <p:spPr>
            <a:xfrm>
              <a:off x="2822476" y="1056000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12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 bldLvl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Graph</a:t>
            </a:r>
          </a:p>
        </p:txBody>
      </p:sp>
      <p:pic>
        <p:nvPicPr>
          <p:cNvPr id="4" name="Graphic 3" descr="Network">
            <a:extLst>
              <a:ext uri="{FF2B5EF4-FFF2-40B4-BE49-F238E27FC236}">
                <a16:creationId xmlns:a16="http://schemas.microsoft.com/office/drawing/2014/main" id="{DF6CC2A9-8C31-4FE4-9822-0811FAF1D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3510" y="272636"/>
            <a:ext cx="780290" cy="780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17D1F1-5A58-49E7-BF25-44AFC01B0705}"/>
              </a:ext>
            </a:extLst>
          </p:cNvPr>
          <p:cNvSpPr/>
          <p:nvPr/>
        </p:nvSpPr>
        <p:spPr>
          <a:xfrm>
            <a:off x="838200" y="1399032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Unified REST-</a:t>
            </a:r>
            <a:r>
              <a:rPr lang="en-US" sz="1400" dirty="0" err="1"/>
              <a:t>ful</a:t>
            </a:r>
            <a:r>
              <a:rPr lang="en-US" sz="1400" dirty="0"/>
              <a:t> API for Office 365 Resources (Users, Groups, Documents, Sites, etc.).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C8911-DE4A-4E7F-8A01-36C1287DDD57}"/>
              </a:ext>
            </a:extLst>
          </p:cNvPr>
          <p:cNvSpPr txBox="1"/>
          <p:nvPr/>
        </p:nvSpPr>
        <p:spPr>
          <a:xfrm>
            <a:off x="922589" y="1056000"/>
            <a:ext cx="440544" cy="2724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1DA09-680A-4BF2-98D2-3B7FC652F339}"/>
              </a:ext>
            </a:extLst>
          </p:cNvPr>
          <p:cNvSpPr txBox="1"/>
          <p:nvPr/>
        </p:nvSpPr>
        <p:spPr>
          <a:xfrm>
            <a:off x="838200" y="1775763"/>
            <a:ext cx="10515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Allows to access various data throughout Office 365 ecosystem (now – including Dynamics)*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Allows to easily construct requests to access data of connected entities (e.g. User -&gt; Calendar -&gt; Meeting -&gt; Attendees)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Requires acquired Azure AD access token and configured set of permissions (auth overview - </a:t>
            </a:r>
            <a:r>
              <a:rPr lang="en-US" sz="1400" dirty="0">
                <a:hlinkClick r:id="rId5"/>
              </a:rPr>
              <a:t>https://developer.microsoft.com/en-us/graph/docs/concepts/auth_overview</a:t>
            </a:r>
            <a:r>
              <a:rPr lang="en-US" sz="1400" dirty="0"/>
              <a:t>)**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When/where to 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Access Office 365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anose="05000000000000000000" pitchFamily="2" charset="2"/>
              </a:rPr>
              <a:t>Perform ALM-cycle operations on O365 entities such as Groups, Teams,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Resources</a:t>
            </a:r>
            <a:endParaRPr lang="en-US" sz="12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https://developer.microsoft.com/en-us/graph/docs/concepts/overview</a:t>
            </a:r>
            <a:endParaRPr lang="en-US" sz="12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https://developer.microsoft.com/en-us/graph/graph-explorer</a:t>
            </a:r>
            <a:endParaRPr lang="en-US" sz="12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https://developer.microsoft.com/en-us/graph/code-samples-and-sdks</a:t>
            </a:r>
            <a:endParaRPr lang="en-US" sz="12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hlinkClick r:id="rId9"/>
              </a:rPr>
              <a:t>https://github.com/microsoftgraph/msgraph-community-samples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9AECD-E42C-4B8A-9466-3D1B058AB9AC}"/>
              </a:ext>
            </a:extLst>
          </p:cNvPr>
          <p:cNvSpPr txBox="1"/>
          <p:nvPr/>
        </p:nvSpPr>
        <p:spPr>
          <a:xfrm>
            <a:off x="838201" y="5993621"/>
            <a:ext cx="10788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**There is no need for access token if MS Graph is used from SharePoint Framework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03AE-6532-4196-A53B-4BE27E5DA574}"/>
              </a:ext>
            </a:extLst>
          </p:cNvPr>
          <p:cNvSpPr txBox="1"/>
          <p:nvPr/>
        </p:nvSpPr>
        <p:spPr>
          <a:xfrm>
            <a:off x="838200" y="5870510"/>
            <a:ext cx="10788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*MS Graph is relatively new and may not contain some endpoints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08413-02D0-4DB8-9DE1-9993E86405C7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10"/>
              </a:rPr>
              <a:t>@</a:t>
            </a:r>
            <a:r>
              <a:rPr lang="en-US" sz="1200" dirty="0" err="1">
                <a:hlinkClick r:id="rId10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11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12"/>
              </a:rPr>
              <a:t>Sharepointalist</a:t>
            </a:r>
            <a:r>
              <a:rPr lang="en-US" sz="1200" dirty="0">
                <a:hlinkClick r:id="rId12"/>
              </a:rPr>
              <a:t> Inc.</a:t>
            </a:r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C680DD-8474-412C-919D-0959CF5C642A}"/>
              </a:ext>
            </a:extLst>
          </p:cNvPr>
          <p:cNvGrpSpPr/>
          <p:nvPr/>
        </p:nvGrpSpPr>
        <p:grpSpPr>
          <a:xfrm>
            <a:off x="6230532" y="3702250"/>
            <a:ext cx="5123269" cy="2647799"/>
            <a:chOff x="6230532" y="3702250"/>
            <a:chExt cx="5123269" cy="26477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CE187D-FD48-442B-9E62-3794B279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30532" y="3702250"/>
              <a:ext cx="5123268" cy="2617021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396D09-F9AA-46B6-9838-D90B2541DFB0}"/>
                </a:ext>
              </a:extLst>
            </p:cNvPr>
            <p:cNvSpPr txBox="1"/>
            <p:nvPr/>
          </p:nvSpPr>
          <p:spPr>
            <a:xfrm>
              <a:off x="10373711" y="6165383"/>
              <a:ext cx="98009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Source: Office Dev Blog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24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uiExpand="1" build="p" bldLvl="5"/>
      <p:bldP spid="10" grpId="0" uiExpand="1"/>
      <p:bldP spid="11" grpId="0" uiExpan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Webhooks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C8E55-68AE-4567-9B47-8EFF0D620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510" y="272636"/>
            <a:ext cx="780290" cy="780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76A0FF-0752-41D8-A27D-A719469F290C}"/>
              </a:ext>
            </a:extLst>
          </p:cNvPr>
          <p:cNvSpPr/>
          <p:nvPr/>
        </p:nvSpPr>
        <p:spPr>
          <a:xfrm>
            <a:off x="838200" y="1399032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Enable developers to subscribe on specific events that occur in SharePoint with remote handlers.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0FB76-6274-48CE-A142-3B0432D4D2AB}"/>
              </a:ext>
            </a:extLst>
          </p:cNvPr>
          <p:cNvSpPr txBox="1"/>
          <p:nvPr/>
        </p:nvSpPr>
        <p:spPr>
          <a:xfrm>
            <a:off x="838200" y="178332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Regular HTTP Service (web API) – easier than WCF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Every Webhook needs to be registered with Resource, Server notification URL and Expiration 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Currently available for SharePoint list items events only, but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Cover a lot of items’ events (added, updated, checked in, attachment added, etc.)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When/where to 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Handle SharePoint List Item’s events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https://docs.microsoft.com/en-us/sharepoint/dev/apis/webhooks/overview-sharepoint-webhooks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EA15-51B8-4598-9EE6-765F24F9341A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5"/>
              </a:rPr>
              <a:t>@</a:t>
            </a:r>
            <a:r>
              <a:rPr lang="en-US" sz="1200" dirty="0" err="1">
                <a:hlinkClick r:id="rId5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6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7"/>
              </a:rPr>
              <a:t>Sharepointalist</a:t>
            </a:r>
            <a:r>
              <a:rPr lang="en-US" sz="1200" dirty="0">
                <a:hlinkClick r:id="rId7"/>
              </a:rPr>
              <a:t> Inc.</a:t>
            </a:r>
            <a:endParaRPr lang="en-US" sz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8994DA-6C5F-4B35-BC3C-FD1B87A4200D}"/>
              </a:ext>
            </a:extLst>
          </p:cNvPr>
          <p:cNvGrpSpPr/>
          <p:nvPr/>
        </p:nvGrpSpPr>
        <p:grpSpPr>
          <a:xfrm>
            <a:off x="6092405" y="3979217"/>
            <a:ext cx="5261395" cy="2340054"/>
            <a:chOff x="6092405" y="3979217"/>
            <a:chExt cx="5261395" cy="23400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F46BAA-641A-4B3E-A52C-C83FF401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2405" y="3979217"/>
              <a:ext cx="5261395" cy="2340054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F7DCBC-FB75-4692-84FE-142F31F15456}"/>
                </a:ext>
              </a:extLst>
            </p:cNvPr>
            <p:cNvSpPr txBox="1"/>
            <p:nvPr/>
          </p:nvSpPr>
          <p:spPr>
            <a:xfrm>
              <a:off x="10426787" y="6134605"/>
              <a:ext cx="92701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Source: PnP Webcast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7892573-8606-4812-BBF5-0BBBFE4A1E90}"/>
              </a:ext>
            </a:extLst>
          </p:cNvPr>
          <p:cNvGrpSpPr/>
          <p:nvPr/>
        </p:nvGrpSpPr>
        <p:grpSpPr>
          <a:xfrm>
            <a:off x="922589" y="1053148"/>
            <a:ext cx="1128021" cy="275267"/>
            <a:chOff x="922589" y="1053148"/>
            <a:chExt cx="1128021" cy="2752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C2337D-28CD-4F8C-9120-1F0976981309}"/>
                </a:ext>
              </a:extLst>
            </p:cNvPr>
            <p:cNvSpPr txBox="1"/>
            <p:nvPr/>
          </p:nvSpPr>
          <p:spPr>
            <a:xfrm>
              <a:off x="922589" y="1056000"/>
              <a:ext cx="440544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3C1364-B6D4-44FB-B7C5-717125E1492F}"/>
                </a:ext>
              </a:extLst>
            </p:cNvPr>
            <p:cNvSpPr txBox="1"/>
            <p:nvPr/>
          </p:nvSpPr>
          <p:spPr>
            <a:xfrm>
              <a:off x="1447522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SP2019</a:t>
              </a:r>
              <a:endParaRPr lang="en-US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5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 bldLvl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Column (View) Formatting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76A0FF-0752-41D8-A27D-A719469F290C}"/>
              </a:ext>
            </a:extLst>
          </p:cNvPr>
          <p:cNvSpPr/>
          <p:nvPr/>
        </p:nvSpPr>
        <p:spPr>
          <a:xfrm>
            <a:off x="838200" y="1399032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Allows to change list columns’ and views’ appearance using JSON.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0FB76-6274-48CE-A142-3B0432D4D2AB}"/>
              </a:ext>
            </a:extLst>
          </p:cNvPr>
          <p:cNvSpPr txBox="1"/>
          <p:nvPr/>
        </p:nvSpPr>
        <p:spPr>
          <a:xfrm>
            <a:off x="838200" y="1783320"/>
            <a:ext cx="105156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 code, no deployment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“Power Users” with expertise in JSON can apply formatting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OOTB SharePoint Feature with </a:t>
            </a:r>
            <a:r>
              <a:rPr lang="en-US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kind of 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UI available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When/where to 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Customize columns’ experience in list views: color-coding, KPIs, action links, etc.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Customize views</a:t>
            </a: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’ experience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  <a:t>https://docs.microsoft.com/en-us/sharepoint/dev/declarative-customization/column-formatting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https://docs.microsoft.com/en-us/sharepoint/dev/declarative-customization/view-formatting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https://github.com/SharePoint/sp-dev-column-formatting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6"/>
              </a:rPr>
              <a:t>https://github.com/SharePoint/sp-dev-solutions/tree/master/solutions/ColumnFormatter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9EA15-51B8-4598-9EE6-765F24F9341A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7"/>
              </a:rPr>
              <a:t>@</a:t>
            </a:r>
            <a:r>
              <a:rPr lang="en-US" sz="1200" dirty="0" err="1">
                <a:hlinkClick r:id="rId7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8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9"/>
              </a:rPr>
              <a:t>Sharepointalist</a:t>
            </a:r>
            <a:r>
              <a:rPr lang="en-US" sz="1200" dirty="0">
                <a:hlinkClick r:id="rId9"/>
              </a:rPr>
              <a:t> Inc.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2B5CB5-2641-4F69-94BD-D9508BF4D2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0660" y="274161"/>
            <a:ext cx="993140" cy="77724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36BAE9F-6237-4A2B-AE07-A4EA97B0D3B5}"/>
              </a:ext>
            </a:extLst>
          </p:cNvPr>
          <p:cNvGrpSpPr/>
          <p:nvPr/>
        </p:nvGrpSpPr>
        <p:grpSpPr>
          <a:xfrm>
            <a:off x="922589" y="4137378"/>
            <a:ext cx="7825868" cy="1999519"/>
            <a:chOff x="3493880" y="4113365"/>
            <a:chExt cx="7825868" cy="19995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A6B435B-D1DD-4A6F-923A-3DBC2F59C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93880" y="4113365"/>
              <a:ext cx="7825868" cy="19995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2EA72B-DC43-41E7-BF54-33882DDFCC90}"/>
                </a:ext>
              </a:extLst>
            </p:cNvPr>
            <p:cNvSpPr txBox="1"/>
            <p:nvPr/>
          </p:nvSpPr>
          <p:spPr>
            <a:xfrm>
              <a:off x="10320740" y="4113365"/>
              <a:ext cx="9990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Source: Microsoft Docs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2BA879-22F3-FB41-8320-BA7294DDCF40}"/>
              </a:ext>
            </a:extLst>
          </p:cNvPr>
          <p:cNvGrpSpPr/>
          <p:nvPr/>
        </p:nvGrpSpPr>
        <p:grpSpPr>
          <a:xfrm>
            <a:off x="7161454" y="4596751"/>
            <a:ext cx="4192346" cy="1999519"/>
            <a:chOff x="7316530" y="4322044"/>
            <a:chExt cx="4192346" cy="199951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5975975-9DDD-2843-B40F-A0465A0BE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16530" y="4322044"/>
              <a:ext cx="4192346" cy="1999519"/>
            </a:xfrm>
            <a:prstGeom prst="rect">
              <a:avLst/>
            </a:prstGeom>
            <a:ln w="9525">
              <a:solidFill>
                <a:srgbClr val="0070C0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7B7782-781C-C14F-A121-A253D64BC295}"/>
                </a:ext>
              </a:extLst>
            </p:cNvPr>
            <p:cNvSpPr txBox="1"/>
            <p:nvPr/>
          </p:nvSpPr>
          <p:spPr>
            <a:xfrm>
              <a:off x="10222185" y="4322044"/>
              <a:ext cx="1286691" cy="1846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Source: Microsoft Tech Community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D433E5F-C558-4E4C-AD1E-F11D99E503AB}"/>
              </a:ext>
            </a:extLst>
          </p:cNvPr>
          <p:cNvGrpSpPr/>
          <p:nvPr/>
        </p:nvGrpSpPr>
        <p:grpSpPr>
          <a:xfrm>
            <a:off x="922589" y="1056000"/>
            <a:ext cx="1126389" cy="272415"/>
            <a:chOff x="922589" y="1056000"/>
            <a:chExt cx="1126389" cy="27241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C2337D-28CD-4F8C-9120-1F0976981309}"/>
                </a:ext>
              </a:extLst>
            </p:cNvPr>
            <p:cNvSpPr txBox="1"/>
            <p:nvPr/>
          </p:nvSpPr>
          <p:spPr>
            <a:xfrm>
              <a:off x="922589" y="1056000"/>
              <a:ext cx="440544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1D7ED-1CA6-4BC8-BC6C-D150DFCE1A0E}"/>
                </a:ext>
              </a:extLst>
            </p:cNvPr>
            <p:cNvSpPr txBox="1"/>
            <p:nvPr/>
          </p:nvSpPr>
          <p:spPr>
            <a:xfrm>
              <a:off x="1445890" y="1056000"/>
              <a:ext cx="603088" cy="272415"/>
            </a:xfrm>
            <a:prstGeom prst="roundRect">
              <a:avLst/>
            </a:prstGeom>
            <a:gradFill flip="none" rotWithShape="1">
              <a:gsLst>
                <a:gs pos="50000">
                  <a:srgbClr val="FF0000"/>
                </a:gs>
                <a:gs pos="50000">
                  <a:srgbClr val="00B050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008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 bldLvl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6FDB233-5A7E-485F-BE0E-693E1411BFFD}"/>
              </a:ext>
            </a:extLst>
          </p:cNvPr>
          <p:cNvSpPr/>
          <p:nvPr/>
        </p:nvSpPr>
        <p:spPr>
          <a:xfrm>
            <a:off x="1661160" y="994410"/>
            <a:ext cx="8862060" cy="4876800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34B0D9-B4D9-9B4A-83E9-554C06D8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628" y="1815903"/>
            <a:ext cx="2258836" cy="67098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3FB31C1-EB8E-486A-9936-A1464C65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522" y="1195709"/>
            <a:ext cx="4512732" cy="3817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2CDE7-22D8-4C42-9CFC-25060446E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954" y="914361"/>
            <a:ext cx="8944547" cy="639366"/>
          </a:xfrm>
        </p:spPr>
        <p:txBody>
          <a:bodyPr>
            <a:normAutofit/>
          </a:bodyPr>
          <a:lstStyle/>
          <a:p>
            <a:r>
              <a:rPr lang="en-US" sz="2850" b="1">
                <a:latin typeface="Segoe UI"/>
                <a:cs typeface="Adobe Naskh Medium"/>
              </a:rPr>
              <a:t>Welcome to the 10</a:t>
            </a:r>
            <a:r>
              <a:rPr lang="en-US" sz="2850" b="1" baseline="30000">
                <a:latin typeface="Segoe UI"/>
                <a:cs typeface="Adobe Naskh Medium"/>
              </a:rPr>
              <a:t>th</a:t>
            </a:r>
            <a:r>
              <a:rPr lang="en-US" sz="2850" b="1">
                <a:latin typeface="Segoe UI"/>
                <a:cs typeface="Adobe Naskh Medium"/>
              </a:rPr>
              <a:t> Annual HOU365 Saturday</a:t>
            </a:r>
            <a:endParaRPr lang="en-US" sz="3300">
              <a:latin typeface="Adobe Naskh Medium" pitchFamily="2" charset="-78"/>
              <a:cs typeface="Adobe Naskh Medium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8DA43-43F2-4F42-94DE-A33D3DAF5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054" y="3939383"/>
            <a:ext cx="1365251" cy="533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EECE62-D5B7-234C-9DF1-98FB3B020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392" y="1792115"/>
            <a:ext cx="695326" cy="674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0AEEE3-2009-9B4D-AA9D-8D9FA105A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287" y="4406083"/>
            <a:ext cx="1367014" cy="6752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60B3E3-24F1-AE43-8149-1A9D404C4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19" y="5189980"/>
            <a:ext cx="3147837" cy="565151"/>
          </a:xfrm>
          <a:prstGeom prst="rect">
            <a:avLst/>
          </a:prstGeom>
        </p:spPr>
      </p:pic>
      <p:pic>
        <p:nvPicPr>
          <p:cNvPr id="6" name="Picture 6" descr="Rencore">
            <a:extLst>
              <a:ext uri="{FF2B5EF4-FFF2-40B4-BE49-F238E27FC236}">
                <a16:creationId xmlns:a16="http://schemas.microsoft.com/office/drawing/2014/main" id="{9EB310E0-D8AC-406E-8A4B-FC4E9BF93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636" y="2628479"/>
            <a:ext cx="1577623" cy="57799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05877F8-1B56-4044-8D03-EDB0DEC7E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1356" y="3326884"/>
            <a:ext cx="1514123" cy="345347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0536007-6478-45EA-8566-4762239735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2523" y="3532922"/>
            <a:ext cx="2071511" cy="667048"/>
          </a:xfrm>
          <a:prstGeom prst="rect">
            <a:avLst/>
          </a:prstGeom>
        </p:spPr>
      </p:pic>
      <p:pic>
        <p:nvPicPr>
          <p:cNvPr id="12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2BD30044-FAD2-4B87-A590-66717F289E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8079" y="4565360"/>
            <a:ext cx="1231901" cy="359003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A5921692-39FB-49CF-8AB2-2683E51CC7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2514" y="2678465"/>
            <a:ext cx="1760361" cy="527403"/>
          </a:xfrm>
          <a:prstGeom prst="rect">
            <a:avLst/>
          </a:prstGeom>
        </p:spPr>
      </p:pic>
      <p:pic>
        <p:nvPicPr>
          <p:cNvPr id="20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8B01415-C9BC-49C3-ADF4-990BF6F97D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98467" y="5273330"/>
            <a:ext cx="1189568" cy="438839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4A3B8FF2-18E3-4EFC-9C9D-C41D23FC7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49197" y="5338851"/>
            <a:ext cx="1334384" cy="2654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EE119D-C53F-4FCC-8CC2-5B4736F43846}"/>
              </a:ext>
            </a:extLst>
          </p:cNvPr>
          <p:cNvSpPr txBox="1"/>
          <p:nvPr/>
        </p:nvSpPr>
        <p:spPr>
          <a:xfrm>
            <a:off x="8363567" y="1487931"/>
            <a:ext cx="1859844" cy="230833"/>
          </a:xfrm>
          <a:prstGeom prst="rect">
            <a:avLst/>
          </a:prstGeom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>
                <a:solidFill>
                  <a:prstClr val="black"/>
                </a:solidFill>
                <a:latin typeface="Calibri"/>
              </a:rPr>
              <a:t>Formerly SharePoint Saturday</a:t>
            </a:r>
            <a:endParaRPr lang="en-US" sz="1050">
              <a:solidFill>
                <a:prstClr val="black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8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Site Designs &amp; Site Scripts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B6D54-E95E-49E7-AB66-3EB1C301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4757" y="274161"/>
            <a:ext cx="729043" cy="777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EC0D2-8241-43DF-A0CE-5381CD2627E7}"/>
              </a:ext>
            </a:extLst>
          </p:cNvPr>
          <p:cNvSpPr txBox="1"/>
          <p:nvPr/>
        </p:nvSpPr>
        <p:spPr>
          <a:xfrm>
            <a:off x="922589" y="1056000"/>
            <a:ext cx="440544" cy="2724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B8A4B-C89A-4167-9FD1-01831C37C57A}"/>
              </a:ext>
            </a:extLst>
          </p:cNvPr>
          <p:cNvSpPr/>
          <p:nvPr/>
        </p:nvSpPr>
        <p:spPr>
          <a:xfrm>
            <a:off x="838200" y="1399032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Site designs and site scripts are used to automate provisioning of new or existing modern SharePoint sites using custom configurations.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A8A66-20F8-48B6-932D-9373A6DDC71C}"/>
              </a:ext>
            </a:extLst>
          </p:cNvPr>
          <p:cNvSpPr txBox="1"/>
          <p:nvPr/>
        </p:nvSpPr>
        <p:spPr>
          <a:xfrm>
            <a:off x="838200" y="1777426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Site Designs are like templates – can be used to apply a consistent set of actions each time when a new site is being created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Can be applied to already created modern sites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Site Design should be registered in SharePoint and tied to one of modern site types (Communication or Team Site)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Site Designs can be scoped to a selected users or groups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Site scripts are JSON files with ordered list of actions (apply theme, create list, add navigation, install solution from app catalog, </a:t>
            </a:r>
            <a:r>
              <a:rPr lang="en-US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call MS Flow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etc.)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Site Design can contain multiple site scripts that run sequentially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Site Designs and site scripts are created/registered using PowerShell and/or REST API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When/where to 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To apply custom theming/coloring to the sites</a:t>
            </a:r>
            <a:endParaRPr lang="ru-RU" sz="1200" dirty="0">
              <a:latin typeface="Segoe UI Semilight" panose="020B0402040204020203" pitchFamily="34" charset="0"/>
              <a:cs typeface="Segoe UI Semilight" panose="020B0402040204020203" pitchFamily="34" charset="0"/>
              <a:sym typeface="Wingdings" panose="05000000000000000000" pitchFamily="2" charset="2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To apply </a:t>
            </a: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SPFx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 extensions to the site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To provision custom content to the site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To create consistent site provisioning templates in the organization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https://aka.ms/spsitedesigns 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https://github.com/SharePoint/sp-dev-site-scripts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6"/>
              </a:rPr>
              <a:t>https://ypcode.wordpress.com/2018/03/26/site-designs-studio-1-0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626329-9CDB-4043-92D8-2E5806C6272A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7"/>
              </a:rPr>
              <a:t>@</a:t>
            </a:r>
            <a:r>
              <a:rPr lang="en-US" sz="1200" dirty="0" err="1">
                <a:hlinkClick r:id="rId7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8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9"/>
              </a:rPr>
              <a:t>Sharepointalist</a:t>
            </a:r>
            <a:r>
              <a:rPr lang="en-US" sz="1200" dirty="0">
                <a:hlinkClick r:id="rId9"/>
              </a:rPr>
              <a:t> Inc.</a:t>
            </a:r>
            <a:endParaRPr lang="en-US" sz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E3A3C8-EA68-4C76-BEFD-6F66DC8ED05F}"/>
              </a:ext>
            </a:extLst>
          </p:cNvPr>
          <p:cNvGrpSpPr/>
          <p:nvPr/>
        </p:nvGrpSpPr>
        <p:grpSpPr>
          <a:xfrm>
            <a:off x="6090512" y="3617378"/>
            <a:ext cx="5263288" cy="2701893"/>
            <a:chOff x="6090512" y="3617378"/>
            <a:chExt cx="5263288" cy="27018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9417EB-3C84-42FA-A479-4B2C45118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0512" y="3620814"/>
              <a:ext cx="5263288" cy="269845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965C3C-9C6E-4E3B-A8F5-3178F633B33C}"/>
                </a:ext>
              </a:extLst>
            </p:cNvPr>
            <p:cNvSpPr txBox="1"/>
            <p:nvPr/>
          </p:nvSpPr>
          <p:spPr>
            <a:xfrm>
              <a:off x="10426787" y="3617378"/>
              <a:ext cx="92701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Source: PnP Webcast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59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uiExpand="1" build="p" bldLvl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PowerApps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819DD-A9D2-44C7-8C8C-1D70DA44E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510" y="272636"/>
            <a:ext cx="780290" cy="780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04B777-7BF8-461D-921C-62F18B269162}"/>
              </a:ext>
            </a:extLst>
          </p:cNvPr>
          <p:cNvSpPr/>
          <p:nvPr/>
        </p:nvSpPr>
        <p:spPr>
          <a:xfrm>
            <a:off x="838200" y="1399032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Service that lets you build business apps that run in a browser or on a phone or tablet, and no coding experience is required.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6A972-E801-465D-B24B-72B2C40D5D82}"/>
              </a:ext>
            </a:extLst>
          </p:cNvPr>
          <p:cNvSpPr txBox="1"/>
          <p:nvPr/>
        </p:nvSpPr>
        <p:spPr>
          <a:xfrm>
            <a:off x="838200" y="1771394"/>
            <a:ext cx="105156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Not unique to SharePoint, used with other O365 apps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Allow to create mobile applications connected to SharePoint lists (On-</a:t>
            </a:r>
            <a:r>
              <a:rPr lang="en-U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prem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Online)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Allow to customize SharePoint list forms. </a:t>
            </a:r>
            <a:r>
              <a:rPr lang="en-US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Online only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When/where to 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To create a custom mobile application with SharePoint list as a data source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To customize SharePoint list forms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Hidden gem – quick UI prototyping for POCs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https://docs.microsoft.com/en-us/powerapps/maker/canvas-apps/customize-list-form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https://support.office.com/en-us/article/create-a-powerapp-for-a-list-in-sharepoint-online-9338b2d2-67ac-4b81-8e67-97da27e5e9ab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6"/>
              </a:rPr>
              <a:t>https://web.powerapps.com/home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99F167-E36D-4181-BF7D-8585B21C1EED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7"/>
              </a:rPr>
              <a:t>@</a:t>
            </a:r>
            <a:r>
              <a:rPr lang="en-US" sz="1200" dirty="0" err="1">
                <a:hlinkClick r:id="rId7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8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9"/>
              </a:rPr>
              <a:t>Sharepointalist</a:t>
            </a:r>
            <a:r>
              <a:rPr lang="en-US" sz="1200" dirty="0">
                <a:hlinkClick r:id="rId9"/>
              </a:rPr>
              <a:t> Inc.</a:t>
            </a:r>
            <a:endParaRPr lang="en-US" sz="1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7E11FF-DC00-4983-B502-03B0CDEA78D8}"/>
              </a:ext>
            </a:extLst>
          </p:cNvPr>
          <p:cNvGrpSpPr/>
          <p:nvPr/>
        </p:nvGrpSpPr>
        <p:grpSpPr>
          <a:xfrm>
            <a:off x="7855248" y="3821304"/>
            <a:ext cx="3498553" cy="2497967"/>
            <a:chOff x="7714256" y="3720636"/>
            <a:chExt cx="3639545" cy="259863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C8CA09-6A43-450D-A503-124087E77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14256" y="3720636"/>
              <a:ext cx="3639544" cy="259863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096135-D802-491D-A06C-E95E6159706D}"/>
                </a:ext>
              </a:extLst>
            </p:cNvPr>
            <p:cNvSpPr txBox="1"/>
            <p:nvPr/>
          </p:nvSpPr>
          <p:spPr>
            <a:xfrm>
              <a:off x="10354793" y="6083106"/>
              <a:ext cx="9990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Source: Microsoft Docs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CCF27A-412B-43B0-A7F7-9F2D13C949C9}"/>
              </a:ext>
            </a:extLst>
          </p:cNvPr>
          <p:cNvGrpSpPr/>
          <p:nvPr/>
        </p:nvGrpSpPr>
        <p:grpSpPr>
          <a:xfrm>
            <a:off x="922589" y="1052926"/>
            <a:ext cx="2501343" cy="275489"/>
            <a:chOff x="922589" y="1052926"/>
            <a:chExt cx="2501343" cy="27548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E09F27-98B7-4DE8-929A-AF02E6061A48}"/>
                </a:ext>
              </a:extLst>
            </p:cNvPr>
            <p:cNvSpPr txBox="1"/>
            <p:nvPr/>
          </p:nvSpPr>
          <p:spPr>
            <a:xfrm>
              <a:off x="922589" y="1056000"/>
              <a:ext cx="438912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SPO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54CA5E-87DC-45E9-B62E-8A2031EF0E04}"/>
                </a:ext>
              </a:extLst>
            </p:cNvPr>
            <p:cNvSpPr txBox="1"/>
            <p:nvPr/>
          </p:nvSpPr>
          <p:spPr>
            <a:xfrm>
              <a:off x="1445890" y="1056000"/>
              <a:ext cx="603088" cy="272415"/>
            </a:xfrm>
            <a:prstGeom prst="roundRect">
              <a:avLst/>
            </a:prstGeom>
            <a:gradFill flip="none" rotWithShape="1">
              <a:gsLst>
                <a:gs pos="50000">
                  <a:srgbClr val="FF0000"/>
                </a:gs>
                <a:gs pos="50000">
                  <a:srgbClr val="00B050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743F2F-7D55-4234-BC77-B714B358C272}"/>
                </a:ext>
              </a:extLst>
            </p:cNvPr>
            <p:cNvSpPr txBox="1"/>
            <p:nvPr/>
          </p:nvSpPr>
          <p:spPr>
            <a:xfrm>
              <a:off x="2133367" y="1052926"/>
              <a:ext cx="603088" cy="272415"/>
            </a:xfrm>
            <a:prstGeom prst="roundRect">
              <a:avLst/>
            </a:prstGeom>
            <a:gradFill flip="none" rotWithShape="1">
              <a:gsLst>
                <a:gs pos="50000">
                  <a:srgbClr val="FF0000"/>
                </a:gs>
                <a:gs pos="50000">
                  <a:srgbClr val="00B050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D9291F-46A3-47C1-AD30-91E4548AA08B}"/>
                </a:ext>
              </a:extLst>
            </p:cNvPr>
            <p:cNvSpPr txBox="1"/>
            <p:nvPr/>
          </p:nvSpPr>
          <p:spPr>
            <a:xfrm>
              <a:off x="2820844" y="1056000"/>
              <a:ext cx="603088" cy="272415"/>
            </a:xfrm>
            <a:prstGeom prst="roundRect">
              <a:avLst/>
            </a:prstGeom>
            <a:gradFill flip="none" rotWithShape="1">
              <a:gsLst>
                <a:gs pos="50000">
                  <a:srgbClr val="FF0000"/>
                </a:gs>
                <a:gs pos="50000">
                  <a:srgbClr val="00B050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43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uiExpand="1" build="p" bldLvl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E0D81-EA7E-4305-BBED-0DBE0499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402" y="274161"/>
            <a:ext cx="988398" cy="7772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23BF6C-CF77-48BC-A918-2C9F30F89D06}"/>
              </a:ext>
            </a:extLst>
          </p:cNvPr>
          <p:cNvSpPr/>
          <p:nvPr/>
        </p:nvSpPr>
        <p:spPr>
          <a:xfrm>
            <a:off x="838200" y="1399032"/>
            <a:ext cx="1051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Service in Office 365 suite that allows to automate business processes by building workflows based on certain triggers </a:t>
            </a:r>
            <a:r>
              <a:rPr lang="en-US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and actions.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C9668-AF43-488A-80EE-330D6D7F9FAB}"/>
              </a:ext>
            </a:extLst>
          </p:cNvPr>
          <p:cNvSpPr txBox="1"/>
          <p:nvPr/>
        </p:nvSpPr>
        <p:spPr>
          <a:xfrm>
            <a:off x="838200" y="1777426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Allows to integrate SharePoint with other O365 apps (Outlook, OneDrive, Yammer, etc.) and external apps (Twitter, Dropbox, etc.)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Allows to call any HTTP endpoint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large number of triggers from SharePoint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Not unique to SharePoint, used with other O365 apps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When/where to 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To create workflows for SharePoint list items, documents, pages, etc.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To implement easy-to-build integrations between SharePoint and other internal or external apps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https://flow.microsoft.com/en-us/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https://docs.microsoft.com/en-us/flow/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6"/>
              </a:rPr>
              <a:t>https://sharepointmaven.com/what-is-microsoft-flow/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7"/>
              </a:rPr>
              <a:t>https://flow.microsoft.com/en-us/blog/flow-in-spo-document-libraries/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8"/>
              </a:rPr>
              <a:t>https://veenstra.me.uk/2018/03/23/powerapps-and-microsoft-flow-things-you-cant-do-yet/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Follow 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9"/>
              </a:rPr>
              <a:t>@</a:t>
            </a: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  <a:hlinkClick r:id="rId9"/>
              </a:rPr>
              <a:t>johnnliu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10"/>
              </a:rPr>
              <a:t>@</a:t>
            </a: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  <a:hlinkClick r:id="rId10"/>
              </a:rPr>
              <a:t>PieterVeenstra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200">
                <a:latin typeface="Segoe UI Semilight" panose="020B0402040204020203" pitchFamily="34" charset="0"/>
                <a:cs typeface="Segoe UI Semilight" panose="020B0402040204020203" pitchFamily="34" charset="0"/>
              </a:rPr>
              <a:t>on Twitter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55D91E-02A9-47B7-A078-3A13526432A9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11"/>
              </a:rPr>
              <a:t>@</a:t>
            </a:r>
            <a:r>
              <a:rPr lang="en-US" sz="1200" dirty="0" err="1">
                <a:hlinkClick r:id="rId11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12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13"/>
              </a:rPr>
              <a:t>Sharepointalist</a:t>
            </a:r>
            <a:r>
              <a:rPr lang="en-US" sz="1200" dirty="0">
                <a:hlinkClick r:id="rId13"/>
              </a:rPr>
              <a:t> Inc.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98DB6-B512-4FBC-9506-DD44D13DF4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5779" y="2187835"/>
            <a:ext cx="2688021" cy="413143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915631-4CAC-40B2-BEB3-52679897BD12}"/>
              </a:ext>
            </a:extLst>
          </p:cNvPr>
          <p:cNvGrpSpPr/>
          <p:nvPr/>
        </p:nvGrpSpPr>
        <p:grpSpPr>
          <a:xfrm>
            <a:off x="922589" y="1055839"/>
            <a:ext cx="1126389" cy="272576"/>
            <a:chOff x="922589" y="1055839"/>
            <a:chExt cx="1126389" cy="2725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130B7A-47A7-4DBA-8174-1B12D4F7882D}"/>
                </a:ext>
              </a:extLst>
            </p:cNvPr>
            <p:cNvSpPr txBox="1"/>
            <p:nvPr/>
          </p:nvSpPr>
          <p:spPr>
            <a:xfrm>
              <a:off x="922589" y="1056000"/>
              <a:ext cx="438912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532E50-FBC7-42D5-B3EE-66CD126830D9}"/>
                </a:ext>
              </a:extLst>
            </p:cNvPr>
            <p:cNvSpPr txBox="1"/>
            <p:nvPr/>
          </p:nvSpPr>
          <p:spPr>
            <a:xfrm>
              <a:off x="1445890" y="1055839"/>
              <a:ext cx="603088" cy="272415"/>
            </a:xfrm>
            <a:prstGeom prst="roundRect">
              <a:avLst/>
            </a:prstGeom>
            <a:gradFill flip="none" rotWithShape="1">
              <a:gsLst>
                <a:gs pos="50000">
                  <a:srgbClr val="FF0000"/>
                </a:gs>
                <a:gs pos="50000">
                  <a:srgbClr val="00B050"/>
                </a:gs>
                <a:gs pos="0">
                  <a:srgbClr val="FF0000"/>
                </a:gs>
                <a:gs pos="100000">
                  <a:srgbClr val="00B050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362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uiExpand="1" build="p" bldLvl="5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51AD44-839D-42DD-89A0-B4C55B48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933" y="1458223"/>
            <a:ext cx="5125616" cy="5125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Patterns &amp;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9A8FC-C998-445A-8FA7-487E142323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57" b="24029"/>
          <a:stretch/>
        </p:blipFill>
        <p:spPr>
          <a:xfrm>
            <a:off x="9873741" y="274161"/>
            <a:ext cx="1480059" cy="777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7C37FB-A6C6-403E-8EE4-39F127E7E433}"/>
              </a:ext>
            </a:extLst>
          </p:cNvPr>
          <p:cNvSpPr/>
          <p:nvPr/>
        </p:nvSpPr>
        <p:spPr>
          <a:xfrm>
            <a:off x="838200" y="1399032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Patterns and Practices (PnP) is an open source initiative coordinated by SharePoint engineering. It’s a set of resources on top of SharePoint to simplify SharePoint administering and development.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076C2-6BA3-4FD7-A2C9-E5F4B6675307}"/>
              </a:ext>
            </a:extLst>
          </p:cNvPr>
          <p:cNvSpPr txBox="1"/>
          <p:nvPr/>
        </p:nvSpPr>
        <p:spPr>
          <a:xfrm>
            <a:off x="838200" y="1991206"/>
            <a:ext cx="105156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Currently SharePoint PnP = SharePoint Dev Ecosystem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Covers most of the commonly used scenarios around SharePoint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Expands SharePoint OOTB development and administering tools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Provides tons of helpful materials including blogs, podcasts, learning videos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Provides official documentation and guidance on modern SharePoint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Consolidates and thrives the community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Selective parts of PnP: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PnP Core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PnPJS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PnP PowerShell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Dev Solutions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reusable controls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Online Provisioning Service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PnP Yeoman Generator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When/where to 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Everywhere!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Resources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https://aka.ms/sppnp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6"/>
              </a:rPr>
              <a:t>https://github.com/SharePoint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7"/>
              </a:rPr>
              <a:t>https://github.com/PnP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8"/>
              </a:rPr>
              <a:t>https://www.youtube.com/channel/UC_mKdhw-V6CeCM7gTo_Iy7w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9"/>
              </a:rPr>
              <a:t>https://developer.microsoft.com/en-us/sharepoint/blogs/</a:t>
            </a:r>
            <a:endParaRPr lang="en-US" sz="12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08056-D423-4221-9E12-B584CAF05D1B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10"/>
              </a:rPr>
              <a:t>@</a:t>
            </a:r>
            <a:r>
              <a:rPr lang="en-US" sz="1200" dirty="0" err="1">
                <a:hlinkClick r:id="rId10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11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12"/>
              </a:rPr>
              <a:t>Sharepointalist</a:t>
            </a:r>
            <a:r>
              <a:rPr lang="en-US" sz="1200" dirty="0">
                <a:hlinkClick r:id="rId12"/>
              </a:rPr>
              <a:t> Inc.</a:t>
            </a: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5CA4A2-C538-4DDF-8A09-3ADCBF322804}"/>
              </a:ext>
            </a:extLst>
          </p:cNvPr>
          <p:cNvGrpSpPr/>
          <p:nvPr/>
        </p:nvGrpSpPr>
        <p:grpSpPr>
          <a:xfrm>
            <a:off x="922589" y="1053148"/>
            <a:ext cx="2502975" cy="275267"/>
            <a:chOff x="922589" y="1053148"/>
            <a:chExt cx="2502975" cy="2752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E5C179-6B66-4C05-91D1-520BF93F8B90}"/>
                </a:ext>
              </a:extLst>
            </p:cNvPr>
            <p:cNvSpPr txBox="1"/>
            <p:nvPr/>
          </p:nvSpPr>
          <p:spPr>
            <a:xfrm>
              <a:off x="922589" y="1056000"/>
              <a:ext cx="440544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28EC14-530D-40C6-A925-A036CD26ED24}"/>
                </a:ext>
              </a:extLst>
            </p:cNvPr>
            <p:cNvSpPr txBox="1"/>
            <p:nvPr/>
          </p:nvSpPr>
          <p:spPr>
            <a:xfrm>
              <a:off x="2134999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75863C-6F84-4E59-B51F-902631D2E3EC}"/>
                </a:ext>
              </a:extLst>
            </p:cNvPr>
            <p:cNvSpPr txBox="1"/>
            <p:nvPr/>
          </p:nvSpPr>
          <p:spPr>
            <a:xfrm>
              <a:off x="1447522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SP2019</a:t>
              </a:r>
              <a:endParaRPr lang="en-US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54DB28-52E9-433D-ACAB-936C3C5AC1AE}"/>
                </a:ext>
              </a:extLst>
            </p:cNvPr>
            <p:cNvSpPr txBox="1"/>
            <p:nvPr/>
          </p:nvSpPr>
          <p:spPr>
            <a:xfrm>
              <a:off x="2822476" y="1056000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4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 bldLvl="5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Summary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C08056-D423-4221-9E12-B584CAF05D1B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@</a:t>
            </a:r>
            <a:r>
              <a:rPr lang="en-US" sz="1200" dirty="0" err="1">
                <a:hlinkClick r:id="rId3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4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5"/>
              </a:rPr>
              <a:t>Sharepointalist</a:t>
            </a:r>
            <a:r>
              <a:rPr lang="en-US" sz="1200" dirty="0">
                <a:hlinkClick r:id="rId5"/>
              </a:rPr>
              <a:t> Inc.</a:t>
            </a:r>
            <a:endParaRPr lang="en-US" sz="1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2DFAF0-14A2-4ABD-91BA-A62676B86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568200"/>
              </p:ext>
            </p:extLst>
          </p:nvPr>
        </p:nvGraphicFramePr>
        <p:xfrm>
          <a:off x="835152" y="929391"/>
          <a:ext cx="10515600" cy="541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8112403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38664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If you need to…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122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SharePoint-Hosted SharePoint Add 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Run client-side app in “isolated” environment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Distribute client-</a:t>
                      </a:r>
                      <a:r>
                        <a:rPr lang="en-US" sz="1000" dirty="0" err="1"/>
                        <a:t>sode</a:t>
                      </a:r>
                      <a:r>
                        <a:rPr lang="en-US" sz="1000" dirty="0"/>
                        <a:t> app through Office App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115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Provider-Hosted SharePoint Add 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Elevate </a:t>
                      </a:r>
                      <a:r>
                        <a:rPr lang="en-US" sz="1000" dirty="0" err="1"/>
                        <a:t>priviliges</a:t>
                      </a:r>
                      <a:endParaRPr lang="en-US" sz="1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Implement complex server-side business logic with access to SharePoint Context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Connect SharePoint to LOB apps (look into </a:t>
                      </a:r>
                      <a:r>
                        <a:rPr lang="en-US" sz="1000" dirty="0" err="1"/>
                        <a:t>SPFx</a:t>
                      </a:r>
                      <a:r>
                        <a:rPr lang="en-US" sz="1000" dirty="0"/>
                        <a:t> as well)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61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SharePoint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Customize/extend SharePoint Modern UI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Create modern client-side web parts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Connect SharePoint to LOB apps (using Azure App registration)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Create apps available both in SharePoint &amp; Microsoft </a:t>
                      </a:r>
                      <a:r>
                        <a:rPr lang="en-US" sz="1000"/>
                        <a:t>Teams 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0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SharePoint REST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Access SharePoint data/artifacts from SharePoint customizations and custom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081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Microsoft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Access data across Office 365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Perform ALM cycle operations on O365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53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SharePoint Webhooks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Handle List Item’s 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234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Column (View)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Customize columns’ experience in list views: color-coding, KPIs, action links, etc.</a:t>
                      </a:r>
                    </a:p>
                    <a:p>
                      <a:pPr marL="285750" lvl="1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Customize rows’ experience – rolling out now…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93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Site Designs/Site 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To 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create consistent site provisioning templates in the organization, including custom theming/coloring, navigation, SharePoint components, web parts, extensions, etc.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1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Microsoft Power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Customize SharePoint List Forms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Create custom mobile apps connected to SharePoint lists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POC UI prototyping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65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Microsoft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Create workflows for SharePoint list items, documents, etc.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/>
                        <a:t>Implement easy-to-build integrations between SharePoint and other internal (O365) and external apps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21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SharePoint Patterns &amp; Practices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000" dirty="0"/>
                        <a:t>Everywhere and always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946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671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Classic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0ECBD-E3E9-461A-A995-FFD707190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90" t="9984" r="32215" b="34913"/>
          <a:stretch/>
        </p:blipFill>
        <p:spPr>
          <a:xfrm>
            <a:off x="10659975" y="274161"/>
            <a:ext cx="693825" cy="777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FCA428-A7B9-4FF0-BBB1-A6BD6B477F47}"/>
              </a:ext>
            </a:extLst>
          </p:cNvPr>
          <p:cNvSpPr txBox="1"/>
          <p:nvPr/>
        </p:nvSpPr>
        <p:spPr>
          <a:xfrm>
            <a:off x="838200" y="1381283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SharePoint Publishing &amp; Branding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Still in use for intranet branding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Supported in Classic Experience only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Look into Site Designs, Site Scripts, flexible modern pages layouts, and Application Customizer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SharePoint Designer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Used for master pages’ customizations, pages’ editing, workflows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Supported in Classic Experience only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Look into Application Customizer and Client-side web parts, Site Designs, flexible modern pages layouts, PowerApps, Microsoft Flow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Sandbox solutions (no server-side code)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Used for Custom Actions (</a:t>
            </a:r>
            <a:r>
              <a:rPr lang="en-US" sz="1200" dirty="0" err="1"/>
              <a:t>ScriptLink</a:t>
            </a:r>
            <a:r>
              <a:rPr lang="en-US" sz="1200" dirty="0"/>
              <a:t>, Ribbon, ECB, </a:t>
            </a:r>
            <a:r>
              <a:rPr lang="en-US" sz="1200" dirty="0" err="1"/>
              <a:t>JSLink</a:t>
            </a:r>
            <a:r>
              <a:rPr lang="en-US" sz="1200" dirty="0"/>
              <a:t>), provisioning of custom items (Fields, Content Types, etc.)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Custom Actions are supported in Classic Experience only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Look into SharePoint Framework Extensions, Feature Framework and Remote Provisioning techniques, including PnP Remote Provisioning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Content Editor Web Part and Script Editor Web Part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Used for injecting HTML content and JavaScript on the page directly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/>
              <a:t>Supported in Classic Experience 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Look into Modern Script Editor Web Part my Mikael Svenson – </a:t>
            </a:r>
            <a:r>
              <a:rPr lang="en-US" sz="1200" dirty="0">
                <a:hlinkClick r:id="rId3"/>
              </a:rPr>
              <a:t>https://github.com/SharePoint/sp-dev-fx-webparts/tree/master/samples/react-script-editor</a:t>
            </a:r>
            <a:r>
              <a:rPr lang="en-US" sz="12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B46CF8-DC00-434D-89CC-C4CF52B4BE0A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@</a:t>
            </a:r>
            <a:r>
              <a:rPr lang="en-US" sz="1200" dirty="0" err="1">
                <a:hlinkClick r:id="rId4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5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6"/>
              </a:rPr>
              <a:t>Sharepointalist</a:t>
            </a:r>
            <a:r>
              <a:rPr lang="en-US" sz="1200" dirty="0">
                <a:hlinkClick r:id="rId6"/>
              </a:rPr>
              <a:t> Inc.</a:t>
            </a:r>
            <a:endParaRPr lang="en-US" sz="1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F69107-5FF5-4921-9DE5-8FEC910CAAC5}"/>
              </a:ext>
            </a:extLst>
          </p:cNvPr>
          <p:cNvGrpSpPr/>
          <p:nvPr/>
        </p:nvGrpSpPr>
        <p:grpSpPr>
          <a:xfrm>
            <a:off x="922589" y="1053148"/>
            <a:ext cx="2502975" cy="275267"/>
            <a:chOff x="922589" y="1053148"/>
            <a:chExt cx="2502975" cy="2752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DE5382-9E74-4CC5-BC0D-6AD91DC00087}"/>
                </a:ext>
              </a:extLst>
            </p:cNvPr>
            <p:cNvSpPr txBox="1"/>
            <p:nvPr/>
          </p:nvSpPr>
          <p:spPr>
            <a:xfrm>
              <a:off x="922589" y="1056000"/>
              <a:ext cx="440544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97C27B-8C45-44A3-9935-605F50B084BA}"/>
                </a:ext>
              </a:extLst>
            </p:cNvPr>
            <p:cNvSpPr txBox="1"/>
            <p:nvPr/>
          </p:nvSpPr>
          <p:spPr>
            <a:xfrm>
              <a:off x="2134999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52FA46F-49EB-4AC9-8675-D6FC04239120}"/>
                </a:ext>
              </a:extLst>
            </p:cNvPr>
            <p:cNvSpPr txBox="1"/>
            <p:nvPr/>
          </p:nvSpPr>
          <p:spPr>
            <a:xfrm>
              <a:off x="1447522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SP2019</a:t>
              </a:r>
              <a:endParaRPr lang="en-US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EFF176-6609-4899-812D-6E57F01B073D}"/>
                </a:ext>
              </a:extLst>
            </p:cNvPr>
            <p:cNvSpPr txBox="1"/>
            <p:nvPr/>
          </p:nvSpPr>
          <p:spPr>
            <a:xfrm>
              <a:off x="2822476" y="1056000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648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 bldLvl="5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1C28C-0203-4298-BF10-7ECE060D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560" y="274161"/>
            <a:ext cx="777240" cy="777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2EC69D-9B92-461A-A928-5E689019D2C7}"/>
              </a:ext>
            </a:extLst>
          </p:cNvPr>
          <p:cNvSpPr txBox="1"/>
          <p:nvPr/>
        </p:nvSpPr>
        <p:spPr>
          <a:xfrm>
            <a:off x="838200" y="1381283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Azure (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https://azure.microsoft.com/en-us/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Hosting service – for Add-ins, Webhooks, </a:t>
            </a: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WebJobs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etc.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Functions – easy way to run small pieces of code in cloud. Ideal to integrate with Microsoft Flow, including Site Designs and Site scripts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Azure Queue Storage – to queue messages from SharePoint and perform actions for each of them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more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Office UI Fabric (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https://developer.microsoft.com/en-us/fabric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Official front-end framework to build UI that fits seamlessly in Office 365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(and Office 365) UI is based on Office UI Fabric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Provides CSS styles, icons, typography, and components library – JavaScript and React*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Allows to focus on the functionality, not the look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Framework Docker Image by </a:t>
            </a:r>
            <a:r>
              <a:rPr lang="en-U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Walder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Mastykarz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6"/>
              </a:rPr>
              <a:t>https://blog.mastykarz.nl/sharepoint-framework-docker/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Ready-to-use environment with SharePoint Framework toolchain installed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Allows to start </a:t>
            </a: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development right away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Allows to have multiple versions of </a:t>
            </a: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on developer’s machine for different projects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Extensible to the needs of a specific developer/team – 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7"/>
              </a:rPr>
              <a:t>https://blog.mastykarz.nl/sharepoint-framework-docker-image-your-team/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SPGo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for Visual Studio Code (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8"/>
              </a:rPr>
              <a:t>https://marketplace.visualstudio.com/items?itemName=SiteGo.spgo</a:t>
            </a: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Allows to sync remote SharePoint folders (document libraries) with local workspace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the configuration is stored in a config file that can be added to a source control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Publishes files to SharePoint on save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strength of Visual Studio Code like IntelliSense, compare tools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#SharePoint, #</a:t>
            </a:r>
            <a:r>
              <a:rPr lang="en-U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and #</a:t>
            </a:r>
            <a:r>
              <a:rPr lang="en-US" sz="1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sphelp</a:t>
            </a:r>
            <a:r>
              <a: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tags on Twitter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3B905-C818-41C3-8F1A-7087CD0C3D25}"/>
              </a:ext>
            </a:extLst>
          </p:cNvPr>
          <p:cNvSpPr txBox="1"/>
          <p:nvPr/>
        </p:nvSpPr>
        <p:spPr>
          <a:xfrm>
            <a:off x="838200" y="6074455"/>
            <a:ext cx="10788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*There is also AngularJS community-driven version of components that has some known limitations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312F6F-3810-4E0C-A5C7-AF4239254BB4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9"/>
              </a:rPr>
              <a:t>@</a:t>
            </a:r>
            <a:r>
              <a:rPr lang="en-US" sz="1200" dirty="0" err="1">
                <a:hlinkClick r:id="rId9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10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11"/>
              </a:rPr>
              <a:t>Sharepointalist</a:t>
            </a:r>
            <a:r>
              <a:rPr lang="en-US" sz="1200" dirty="0">
                <a:hlinkClick r:id="rId11"/>
              </a:rPr>
              <a:t> Inc.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2D27B9-1F0F-4E49-97B0-756CDAC114AE}"/>
              </a:ext>
            </a:extLst>
          </p:cNvPr>
          <p:cNvGrpSpPr/>
          <p:nvPr/>
        </p:nvGrpSpPr>
        <p:grpSpPr>
          <a:xfrm>
            <a:off x="922589" y="1053148"/>
            <a:ext cx="2502975" cy="275267"/>
            <a:chOff x="922589" y="1053148"/>
            <a:chExt cx="2502975" cy="27526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A34143-BCF9-4D3F-B72C-45DD222CD44F}"/>
                </a:ext>
              </a:extLst>
            </p:cNvPr>
            <p:cNvSpPr txBox="1"/>
            <p:nvPr/>
          </p:nvSpPr>
          <p:spPr>
            <a:xfrm>
              <a:off x="922589" y="1056000"/>
              <a:ext cx="440544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FF4C96-A66F-4E0A-8568-77BC003DF84F}"/>
                </a:ext>
              </a:extLst>
            </p:cNvPr>
            <p:cNvSpPr txBox="1"/>
            <p:nvPr/>
          </p:nvSpPr>
          <p:spPr>
            <a:xfrm>
              <a:off x="2134999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262148-F294-4DA2-9EDA-CCB1F8988C57}"/>
                </a:ext>
              </a:extLst>
            </p:cNvPr>
            <p:cNvSpPr txBox="1"/>
            <p:nvPr/>
          </p:nvSpPr>
          <p:spPr>
            <a:xfrm>
              <a:off x="1447522" y="1053148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SP2019</a:t>
              </a:r>
              <a:endParaRPr lang="en-US" sz="1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D7C736-0FD5-47AA-8E4B-A13C657FF69D}"/>
                </a:ext>
              </a:extLst>
            </p:cNvPr>
            <p:cNvSpPr txBox="1"/>
            <p:nvPr/>
          </p:nvSpPr>
          <p:spPr>
            <a:xfrm>
              <a:off x="2822476" y="1056000"/>
              <a:ext cx="603088" cy="2724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SP2013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49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5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Q&amp;A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72E05A-1816-44D2-9E61-D2B109288A56}"/>
              </a:ext>
            </a:extLst>
          </p:cNvPr>
          <p:cNvGrpSpPr/>
          <p:nvPr/>
        </p:nvGrpSpPr>
        <p:grpSpPr>
          <a:xfrm>
            <a:off x="4525542" y="1907661"/>
            <a:ext cx="3146216" cy="3146216"/>
            <a:chOff x="275482" y="4316707"/>
            <a:chExt cx="2076155" cy="207615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52579A-F1F0-40A7-ADB0-F93D94C22841}"/>
                </a:ext>
              </a:extLst>
            </p:cNvPr>
            <p:cNvSpPr/>
            <p:nvPr/>
          </p:nvSpPr>
          <p:spPr bwMode="auto">
            <a:xfrm>
              <a:off x="275482" y="4316707"/>
              <a:ext cx="2076155" cy="2076155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0072C6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5F8B771C-FEDA-4BF9-8C08-3492B81B1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8805" y="4696066"/>
              <a:ext cx="809510" cy="1317438"/>
            </a:xfrm>
            <a:custGeom>
              <a:avLst/>
              <a:gdLst>
                <a:gd name="T0" fmla="*/ 106 w 213"/>
                <a:gd name="T1" fmla="*/ 224 h 348"/>
                <a:gd name="T2" fmla="*/ 159 w 213"/>
                <a:gd name="T3" fmla="*/ 171 h 348"/>
                <a:gd name="T4" fmla="*/ 159 w 213"/>
                <a:gd name="T5" fmla="*/ 53 h 348"/>
                <a:gd name="T6" fmla="*/ 106 w 213"/>
                <a:gd name="T7" fmla="*/ 0 h 348"/>
                <a:gd name="T8" fmla="*/ 54 w 213"/>
                <a:gd name="T9" fmla="*/ 53 h 348"/>
                <a:gd name="T10" fmla="*/ 54 w 213"/>
                <a:gd name="T11" fmla="*/ 171 h 348"/>
                <a:gd name="T12" fmla="*/ 106 w 213"/>
                <a:gd name="T13" fmla="*/ 224 h 348"/>
                <a:gd name="T14" fmla="*/ 78 w 213"/>
                <a:gd name="T15" fmla="*/ 53 h 348"/>
                <a:gd name="T16" fmla="*/ 106 w 213"/>
                <a:gd name="T17" fmla="*/ 24 h 348"/>
                <a:gd name="T18" fmla="*/ 135 w 213"/>
                <a:gd name="T19" fmla="*/ 53 h 348"/>
                <a:gd name="T20" fmla="*/ 135 w 213"/>
                <a:gd name="T21" fmla="*/ 171 h 348"/>
                <a:gd name="T22" fmla="*/ 106 w 213"/>
                <a:gd name="T23" fmla="*/ 200 h 348"/>
                <a:gd name="T24" fmla="*/ 78 w 213"/>
                <a:gd name="T25" fmla="*/ 171 h 348"/>
                <a:gd name="T26" fmla="*/ 78 w 213"/>
                <a:gd name="T27" fmla="*/ 53 h 348"/>
                <a:gd name="T28" fmla="*/ 213 w 213"/>
                <a:gd name="T29" fmla="*/ 137 h 348"/>
                <a:gd name="T30" fmla="*/ 213 w 213"/>
                <a:gd name="T31" fmla="*/ 182 h 348"/>
                <a:gd name="T32" fmla="*/ 124 w 213"/>
                <a:gd name="T33" fmla="*/ 277 h 348"/>
                <a:gd name="T34" fmla="*/ 124 w 213"/>
                <a:gd name="T35" fmla="*/ 313 h 348"/>
                <a:gd name="T36" fmla="*/ 177 w 213"/>
                <a:gd name="T37" fmla="*/ 313 h 348"/>
                <a:gd name="T38" fmla="*/ 177 w 213"/>
                <a:gd name="T39" fmla="*/ 348 h 348"/>
                <a:gd name="T40" fmla="*/ 35 w 213"/>
                <a:gd name="T41" fmla="*/ 348 h 348"/>
                <a:gd name="T42" fmla="*/ 35 w 213"/>
                <a:gd name="T43" fmla="*/ 313 h 348"/>
                <a:gd name="T44" fmla="*/ 89 w 213"/>
                <a:gd name="T45" fmla="*/ 313 h 348"/>
                <a:gd name="T46" fmla="*/ 89 w 213"/>
                <a:gd name="T47" fmla="*/ 277 h 348"/>
                <a:gd name="T48" fmla="*/ 0 w 213"/>
                <a:gd name="T49" fmla="*/ 182 h 348"/>
                <a:gd name="T50" fmla="*/ 0 w 213"/>
                <a:gd name="T51" fmla="*/ 137 h 348"/>
                <a:gd name="T52" fmla="*/ 34 w 213"/>
                <a:gd name="T53" fmla="*/ 137 h 348"/>
                <a:gd name="T54" fmla="*/ 34 w 213"/>
                <a:gd name="T55" fmla="*/ 182 h 348"/>
                <a:gd name="T56" fmla="*/ 94 w 213"/>
                <a:gd name="T57" fmla="*/ 242 h 348"/>
                <a:gd name="T58" fmla="*/ 118 w 213"/>
                <a:gd name="T59" fmla="*/ 242 h 348"/>
                <a:gd name="T60" fmla="*/ 178 w 213"/>
                <a:gd name="T61" fmla="*/ 182 h 348"/>
                <a:gd name="T62" fmla="*/ 178 w 213"/>
                <a:gd name="T63" fmla="*/ 137 h 348"/>
                <a:gd name="T64" fmla="*/ 213 w 213"/>
                <a:gd name="T65" fmla="*/ 137 h 348"/>
                <a:gd name="T66" fmla="*/ 103 w 213"/>
                <a:gd name="T67" fmla="*/ 67 h 348"/>
                <a:gd name="T68" fmla="*/ 95 w 213"/>
                <a:gd name="T69" fmla="*/ 75 h 348"/>
                <a:gd name="T70" fmla="*/ 87 w 213"/>
                <a:gd name="T71" fmla="*/ 67 h 348"/>
                <a:gd name="T72" fmla="*/ 95 w 213"/>
                <a:gd name="T73" fmla="*/ 59 h 348"/>
                <a:gd name="T74" fmla="*/ 103 w 213"/>
                <a:gd name="T75" fmla="*/ 67 h 348"/>
                <a:gd name="T76" fmla="*/ 103 w 213"/>
                <a:gd name="T77" fmla="*/ 90 h 348"/>
                <a:gd name="T78" fmla="*/ 95 w 213"/>
                <a:gd name="T79" fmla="*/ 98 h 348"/>
                <a:gd name="T80" fmla="*/ 87 w 213"/>
                <a:gd name="T81" fmla="*/ 90 h 348"/>
                <a:gd name="T82" fmla="*/ 95 w 213"/>
                <a:gd name="T83" fmla="*/ 82 h 348"/>
                <a:gd name="T84" fmla="*/ 103 w 213"/>
                <a:gd name="T85" fmla="*/ 90 h 348"/>
                <a:gd name="T86" fmla="*/ 126 w 213"/>
                <a:gd name="T87" fmla="*/ 67 h 348"/>
                <a:gd name="T88" fmla="*/ 118 w 213"/>
                <a:gd name="T89" fmla="*/ 75 h 348"/>
                <a:gd name="T90" fmla="*/ 110 w 213"/>
                <a:gd name="T91" fmla="*/ 67 h 348"/>
                <a:gd name="T92" fmla="*/ 118 w 213"/>
                <a:gd name="T93" fmla="*/ 59 h 348"/>
                <a:gd name="T94" fmla="*/ 126 w 213"/>
                <a:gd name="T95" fmla="*/ 67 h 348"/>
                <a:gd name="T96" fmla="*/ 126 w 213"/>
                <a:gd name="T97" fmla="*/ 90 h 348"/>
                <a:gd name="T98" fmla="*/ 118 w 213"/>
                <a:gd name="T99" fmla="*/ 98 h 348"/>
                <a:gd name="T100" fmla="*/ 110 w 213"/>
                <a:gd name="T101" fmla="*/ 90 h 348"/>
                <a:gd name="T102" fmla="*/ 118 w 213"/>
                <a:gd name="T103" fmla="*/ 82 h 348"/>
                <a:gd name="T104" fmla="*/ 126 w 213"/>
                <a:gd name="T105" fmla="*/ 90 h 348"/>
                <a:gd name="T106" fmla="*/ 103 w 213"/>
                <a:gd name="T107" fmla="*/ 112 h 348"/>
                <a:gd name="T108" fmla="*/ 95 w 213"/>
                <a:gd name="T109" fmla="*/ 120 h 348"/>
                <a:gd name="T110" fmla="*/ 87 w 213"/>
                <a:gd name="T111" fmla="*/ 112 h 348"/>
                <a:gd name="T112" fmla="*/ 95 w 213"/>
                <a:gd name="T113" fmla="*/ 104 h 348"/>
                <a:gd name="T114" fmla="*/ 103 w 213"/>
                <a:gd name="T115" fmla="*/ 11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" h="348">
                  <a:moveTo>
                    <a:pt x="106" y="224"/>
                  </a:moveTo>
                  <a:cubicBezTo>
                    <a:pt x="135" y="224"/>
                    <a:pt x="159" y="200"/>
                    <a:pt x="159" y="171"/>
                  </a:cubicBezTo>
                  <a:cubicBezTo>
                    <a:pt x="159" y="152"/>
                    <a:pt x="159" y="75"/>
                    <a:pt x="159" y="53"/>
                  </a:cubicBezTo>
                  <a:cubicBezTo>
                    <a:pt x="159" y="23"/>
                    <a:pt x="135" y="0"/>
                    <a:pt x="106" y="0"/>
                  </a:cubicBezTo>
                  <a:cubicBezTo>
                    <a:pt x="77" y="0"/>
                    <a:pt x="54" y="23"/>
                    <a:pt x="54" y="53"/>
                  </a:cubicBezTo>
                  <a:cubicBezTo>
                    <a:pt x="54" y="69"/>
                    <a:pt x="54" y="154"/>
                    <a:pt x="54" y="171"/>
                  </a:cubicBezTo>
                  <a:cubicBezTo>
                    <a:pt x="54" y="200"/>
                    <a:pt x="77" y="224"/>
                    <a:pt x="106" y="224"/>
                  </a:cubicBezTo>
                  <a:close/>
                  <a:moveTo>
                    <a:pt x="78" y="53"/>
                  </a:moveTo>
                  <a:cubicBezTo>
                    <a:pt x="78" y="37"/>
                    <a:pt x="90" y="24"/>
                    <a:pt x="106" y="24"/>
                  </a:cubicBezTo>
                  <a:cubicBezTo>
                    <a:pt x="122" y="24"/>
                    <a:pt x="135" y="37"/>
                    <a:pt x="135" y="53"/>
                  </a:cubicBezTo>
                  <a:cubicBezTo>
                    <a:pt x="135" y="171"/>
                    <a:pt x="135" y="171"/>
                    <a:pt x="135" y="171"/>
                  </a:cubicBezTo>
                  <a:cubicBezTo>
                    <a:pt x="135" y="187"/>
                    <a:pt x="122" y="200"/>
                    <a:pt x="106" y="200"/>
                  </a:cubicBezTo>
                  <a:cubicBezTo>
                    <a:pt x="90" y="200"/>
                    <a:pt x="78" y="187"/>
                    <a:pt x="78" y="171"/>
                  </a:cubicBezTo>
                  <a:lnTo>
                    <a:pt x="78" y="53"/>
                  </a:lnTo>
                  <a:close/>
                  <a:moveTo>
                    <a:pt x="213" y="137"/>
                  </a:moveTo>
                  <a:cubicBezTo>
                    <a:pt x="213" y="137"/>
                    <a:pt x="213" y="137"/>
                    <a:pt x="213" y="182"/>
                  </a:cubicBezTo>
                  <a:cubicBezTo>
                    <a:pt x="213" y="232"/>
                    <a:pt x="173" y="273"/>
                    <a:pt x="124" y="277"/>
                  </a:cubicBezTo>
                  <a:cubicBezTo>
                    <a:pt x="124" y="277"/>
                    <a:pt x="124" y="277"/>
                    <a:pt x="124" y="313"/>
                  </a:cubicBezTo>
                  <a:cubicBezTo>
                    <a:pt x="124" y="313"/>
                    <a:pt x="124" y="313"/>
                    <a:pt x="177" y="313"/>
                  </a:cubicBezTo>
                  <a:cubicBezTo>
                    <a:pt x="177" y="313"/>
                    <a:pt x="177" y="313"/>
                    <a:pt x="177" y="348"/>
                  </a:cubicBezTo>
                  <a:cubicBezTo>
                    <a:pt x="177" y="348"/>
                    <a:pt x="177" y="348"/>
                    <a:pt x="35" y="348"/>
                  </a:cubicBezTo>
                  <a:cubicBezTo>
                    <a:pt x="35" y="348"/>
                    <a:pt x="35" y="348"/>
                    <a:pt x="35" y="313"/>
                  </a:cubicBezTo>
                  <a:cubicBezTo>
                    <a:pt x="35" y="313"/>
                    <a:pt x="35" y="313"/>
                    <a:pt x="89" y="313"/>
                  </a:cubicBezTo>
                  <a:cubicBezTo>
                    <a:pt x="89" y="313"/>
                    <a:pt x="89" y="313"/>
                    <a:pt x="89" y="277"/>
                  </a:cubicBezTo>
                  <a:cubicBezTo>
                    <a:pt x="39" y="273"/>
                    <a:pt x="0" y="232"/>
                    <a:pt x="0" y="182"/>
                  </a:cubicBezTo>
                  <a:cubicBezTo>
                    <a:pt x="0" y="182"/>
                    <a:pt x="0" y="182"/>
                    <a:pt x="0" y="137"/>
                  </a:cubicBezTo>
                  <a:cubicBezTo>
                    <a:pt x="0" y="137"/>
                    <a:pt x="0" y="137"/>
                    <a:pt x="34" y="137"/>
                  </a:cubicBezTo>
                  <a:cubicBezTo>
                    <a:pt x="34" y="137"/>
                    <a:pt x="34" y="137"/>
                    <a:pt x="34" y="182"/>
                  </a:cubicBezTo>
                  <a:cubicBezTo>
                    <a:pt x="34" y="215"/>
                    <a:pt x="62" y="242"/>
                    <a:pt x="94" y="242"/>
                  </a:cubicBezTo>
                  <a:cubicBezTo>
                    <a:pt x="94" y="242"/>
                    <a:pt x="94" y="242"/>
                    <a:pt x="118" y="242"/>
                  </a:cubicBezTo>
                  <a:cubicBezTo>
                    <a:pt x="151" y="242"/>
                    <a:pt x="178" y="215"/>
                    <a:pt x="178" y="182"/>
                  </a:cubicBezTo>
                  <a:cubicBezTo>
                    <a:pt x="178" y="182"/>
                    <a:pt x="178" y="182"/>
                    <a:pt x="178" y="137"/>
                  </a:cubicBezTo>
                  <a:lnTo>
                    <a:pt x="213" y="137"/>
                  </a:lnTo>
                  <a:close/>
                  <a:moveTo>
                    <a:pt x="103" y="67"/>
                  </a:moveTo>
                  <a:cubicBezTo>
                    <a:pt x="103" y="71"/>
                    <a:pt x="99" y="75"/>
                    <a:pt x="95" y="75"/>
                  </a:cubicBezTo>
                  <a:cubicBezTo>
                    <a:pt x="90" y="75"/>
                    <a:pt x="87" y="71"/>
                    <a:pt x="87" y="67"/>
                  </a:cubicBezTo>
                  <a:cubicBezTo>
                    <a:pt x="87" y="62"/>
                    <a:pt x="90" y="59"/>
                    <a:pt x="95" y="59"/>
                  </a:cubicBezTo>
                  <a:cubicBezTo>
                    <a:pt x="99" y="59"/>
                    <a:pt x="103" y="62"/>
                    <a:pt x="103" y="67"/>
                  </a:cubicBezTo>
                  <a:close/>
                  <a:moveTo>
                    <a:pt x="103" y="90"/>
                  </a:moveTo>
                  <a:cubicBezTo>
                    <a:pt x="103" y="94"/>
                    <a:pt x="99" y="98"/>
                    <a:pt x="95" y="98"/>
                  </a:cubicBezTo>
                  <a:cubicBezTo>
                    <a:pt x="90" y="98"/>
                    <a:pt x="87" y="94"/>
                    <a:pt x="87" y="90"/>
                  </a:cubicBezTo>
                  <a:cubicBezTo>
                    <a:pt x="87" y="85"/>
                    <a:pt x="90" y="82"/>
                    <a:pt x="95" y="82"/>
                  </a:cubicBezTo>
                  <a:cubicBezTo>
                    <a:pt x="99" y="82"/>
                    <a:pt x="103" y="85"/>
                    <a:pt x="103" y="90"/>
                  </a:cubicBezTo>
                  <a:close/>
                  <a:moveTo>
                    <a:pt x="126" y="67"/>
                  </a:moveTo>
                  <a:cubicBezTo>
                    <a:pt x="126" y="71"/>
                    <a:pt x="122" y="75"/>
                    <a:pt x="118" y="75"/>
                  </a:cubicBezTo>
                  <a:cubicBezTo>
                    <a:pt x="113" y="75"/>
                    <a:pt x="110" y="71"/>
                    <a:pt x="110" y="67"/>
                  </a:cubicBezTo>
                  <a:cubicBezTo>
                    <a:pt x="110" y="62"/>
                    <a:pt x="113" y="59"/>
                    <a:pt x="118" y="59"/>
                  </a:cubicBezTo>
                  <a:cubicBezTo>
                    <a:pt x="122" y="59"/>
                    <a:pt x="126" y="62"/>
                    <a:pt x="126" y="67"/>
                  </a:cubicBezTo>
                  <a:close/>
                  <a:moveTo>
                    <a:pt x="126" y="90"/>
                  </a:moveTo>
                  <a:cubicBezTo>
                    <a:pt x="126" y="94"/>
                    <a:pt x="122" y="98"/>
                    <a:pt x="118" y="98"/>
                  </a:cubicBezTo>
                  <a:cubicBezTo>
                    <a:pt x="113" y="98"/>
                    <a:pt x="110" y="94"/>
                    <a:pt x="110" y="90"/>
                  </a:cubicBezTo>
                  <a:cubicBezTo>
                    <a:pt x="110" y="85"/>
                    <a:pt x="113" y="82"/>
                    <a:pt x="118" y="82"/>
                  </a:cubicBezTo>
                  <a:cubicBezTo>
                    <a:pt x="122" y="82"/>
                    <a:pt x="126" y="85"/>
                    <a:pt x="126" y="90"/>
                  </a:cubicBezTo>
                  <a:close/>
                  <a:moveTo>
                    <a:pt x="103" y="112"/>
                  </a:moveTo>
                  <a:cubicBezTo>
                    <a:pt x="103" y="116"/>
                    <a:pt x="99" y="120"/>
                    <a:pt x="95" y="120"/>
                  </a:cubicBezTo>
                  <a:cubicBezTo>
                    <a:pt x="90" y="120"/>
                    <a:pt x="87" y="116"/>
                    <a:pt x="87" y="112"/>
                  </a:cubicBezTo>
                  <a:cubicBezTo>
                    <a:pt x="87" y="107"/>
                    <a:pt x="90" y="104"/>
                    <a:pt x="95" y="104"/>
                  </a:cubicBezTo>
                  <a:cubicBezTo>
                    <a:pt x="99" y="104"/>
                    <a:pt x="103" y="107"/>
                    <a:pt x="103" y="112"/>
                  </a:cubicBezTo>
                  <a:close/>
                </a:path>
              </a:pathLst>
            </a:custGeom>
            <a:solidFill>
              <a:srgbClr val="00188F"/>
            </a:solidFill>
            <a:ln>
              <a:solidFill>
                <a:srgbClr val="0072C6"/>
              </a:solidFill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 dirty="0">
                <a:ln>
                  <a:solidFill>
                    <a:srgbClr val="0072C6"/>
                  </a:solidFill>
                </a:ln>
                <a:solidFill>
                  <a:srgbClr val="0072C6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9840648-C78C-43B3-AA22-283E113CBB1B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/>
              </a:rPr>
              <a:t>@</a:t>
            </a:r>
            <a:r>
              <a:rPr lang="en-US" sz="1200" dirty="0" err="1">
                <a:hlinkClick r:id="rId2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3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4"/>
              </a:rPr>
              <a:t>Sharepointalist</a:t>
            </a:r>
            <a:r>
              <a:rPr lang="en-US" sz="1200" dirty="0">
                <a:hlinkClick r:id="rId4"/>
              </a:rPr>
              <a:t> Inc.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284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Session Survey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840648-C78C-43B3-AA22-283E113CBB1B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2"/>
              </a:rPr>
              <a:t>@</a:t>
            </a:r>
            <a:r>
              <a:rPr lang="en-US" sz="1200" dirty="0" err="1">
                <a:hlinkClick r:id="rId2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3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4"/>
              </a:rPr>
              <a:t>Sharepointalist</a:t>
            </a:r>
            <a:r>
              <a:rPr lang="en-US" sz="1200" dirty="0">
                <a:hlinkClick r:id="rId4"/>
              </a:rPr>
              <a:t> Inc.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392E60-DC47-B049-90D2-2FF607FDB511}"/>
              </a:ext>
            </a:extLst>
          </p:cNvPr>
          <p:cNvSpPr/>
          <p:nvPr/>
        </p:nvSpPr>
        <p:spPr>
          <a:xfrm>
            <a:off x="745080" y="3044279"/>
            <a:ext cx="107018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hlinkClick r:id="rId5"/>
              </a:rPr>
              <a:t>http://bit.ly/spo-customization-toolset-survey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33518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10867" y="0"/>
            <a:ext cx="9438087" cy="6853238"/>
            <a:chOff x="-417513" y="0"/>
            <a:chExt cx="12584114" cy="685323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4109" y="1699590"/>
            <a:ext cx="2755857" cy="3470421"/>
            <a:chOff x="697883" y="1816768"/>
            <a:chExt cx="3674476" cy="347042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/>
          <p:cNvSpPr txBox="1">
            <a:spLocks/>
          </p:cNvSpPr>
          <p:nvPr/>
        </p:nvSpPr>
        <p:spPr>
          <a:xfrm>
            <a:off x="2202657" y="2415323"/>
            <a:ext cx="2588798" cy="2399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500" b="1">
                <a:solidFill>
                  <a:srgbClr val="FFFFFF"/>
                </a:solidFill>
                <a:latin typeface="Calibri"/>
              </a:rPr>
              <a:t>Attendee Checklist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5364480" y="804672"/>
            <a:ext cx="4711446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1700" dirty="0"/>
              <a:t>Turn phones off or set the ringer to vibrate</a:t>
            </a:r>
          </a:p>
          <a:p>
            <a:pPr indent="-228600">
              <a:lnSpc>
                <a:spcPct val="90000"/>
              </a:lnSpc>
            </a:pPr>
            <a:r>
              <a:rPr lang="en-US" sz="1700" dirty="0"/>
              <a:t>Make FOLLOW @SPSHOU on Twitter</a:t>
            </a:r>
            <a:endParaRPr lang="en-US" sz="1700" dirty="0">
              <a:cs typeface="Calibri"/>
            </a:endParaRPr>
          </a:p>
          <a:p>
            <a:pPr indent="-228600">
              <a:lnSpc>
                <a:spcPct val="90000"/>
              </a:lnSpc>
            </a:pPr>
            <a:r>
              <a:rPr lang="en-US" sz="1700" dirty="0"/>
              <a:t>Make sure you are in the correct room</a:t>
            </a:r>
            <a:endParaRPr lang="en-US" sz="1700" dirty="0">
              <a:cs typeface="Calibri"/>
            </a:endParaRPr>
          </a:p>
          <a:p>
            <a:pPr indent="-228600">
              <a:lnSpc>
                <a:spcPct val="90000"/>
              </a:lnSpc>
            </a:pPr>
            <a:r>
              <a:rPr lang="en-US" sz="1700" dirty="0"/>
              <a:t>SPSHOU Updates #HOU365</a:t>
            </a:r>
            <a:endParaRPr lang="en-US" sz="1700" dirty="0">
              <a:cs typeface="Calibri"/>
            </a:endParaRPr>
          </a:p>
          <a:p>
            <a:pPr indent="-228600">
              <a:lnSpc>
                <a:spcPct val="90000"/>
              </a:lnSpc>
            </a:pPr>
            <a:r>
              <a:rPr lang="en-US" sz="1700" dirty="0"/>
              <a:t>Bingo Cards are on the schedule</a:t>
            </a:r>
            <a:endParaRPr lang="en-US" sz="1700" dirty="0">
              <a:cs typeface="Calibri"/>
            </a:endParaRPr>
          </a:p>
          <a:p>
            <a:pPr indent="-228600">
              <a:lnSpc>
                <a:spcPct val="90000"/>
              </a:lnSpc>
            </a:pPr>
            <a:r>
              <a:rPr lang="en-US" sz="1700" dirty="0"/>
              <a:t>Visit Vendors to complete Bingo Cards</a:t>
            </a:r>
            <a:endParaRPr lang="en-US" sz="1700" dirty="0">
              <a:cs typeface="Calibri"/>
            </a:endParaRPr>
          </a:p>
          <a:p>
            <a:pPr indent="-228600">
              <a:lnSpc>
                <a:spcPct val="90000"/>
              </a:lnSpc>
            </a:pPr>
            <a:r>
              <a:rPr lang="en-US" sz="1700" dirty="0"/>
              <a:t>Lunch will be served at 1150-1230pm</a:t>
            </a:r>
          </a:p>
          <a:p>
            <a:pPr indent="-228600">
              <a:lnSpc>
                <a:spcPct val="90000"/>
              </a:lnSpc>
            </a:pPr>
            <a:r>
              <a:rPr lang="en-US" sz="1700" dirty="0"/>
              <a:t>Enjoy the presentations!</a:t>
            </a:r>
            <a:endParaRPr lang="en-US" sz="17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6990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651753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1941400" y="643467"/>
            <a:ext cx="8408193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800" b="1">
                <a:solidFill>
                  <a:prstClr val="white"/>
                </a:solidFill>
                <a:latin typeface="Calibri"/>
              </a:rPr>
              <a:t>HOU365.org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006600" y="1978397"/>
          <a:ext cx="8178800" cy="378786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405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4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4479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Officer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Individual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E-mail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677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President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Johnny Lopez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president@hou365.org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677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Vice-President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i-FI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Thor </a:t>
                      </a:r>
                      <a:r>
                        <a:rPr lang="fi-FI" sz="1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Castillo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i-FI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vicepresident@hou365.org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677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Secretary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Brian </a:t>
                      </a:r>
                      <a:r>
                        <a:rPr lang="en-US" sz="1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LePori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secretary@hou365.org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677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Treasurer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OPEN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treasurer@hou365.org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677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Board Chairman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Rick Garcia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Rick.Garcia@hou365.org</a:t>
                      </a:r>
                    </a:p>
                  </a:txBody>
                  <a:tcPr marL="268325" marR="201244" marT="134163" marB="13416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255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7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171272" y="1012004"/>
            <a:ext cx="2562119" cy="4795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 b="1">
                <a:solidFill>
                  <a:srgbClr val="FFFFFF"/>
                </a:solidFill>
                <a:latin typeface="Calibri"/>
              </a:rPr>
              <a:t>Please Help Us Out</a:t>
            </a: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CF68CC59-1C9A-4F2C-ADA3-DF80F23BF68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419726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702858" y="1573587"/>
            <a:ext cx="68419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4400" b="1">
                <a:solidFill>
                  <a:prstClr val="black"/>
                </a:solidFill>
                <a:latin typeface="Calibri"/>
              </a:rPr>
              <a:t>Where is the Social?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2702859" y="3060017"/>
            <a:ext cx="7050379" cy="24385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>
              <a:lnSpc>
                <a:spcPct val="90000"/>
              </a:lnSpc>
            </a:pPr>
            <a:r>
              <a:rPr lang="en-US" sz="2100"/>
              <a:t>Drinks wills be served during the Closing Sessin and Raffle</a:t>
            </a:r>
            <a:endParaRPr lang="en-US" dirty="0"/>
          </a:p>
          <a:p>
            <a:pPr indent="-228600">
              <a:lnSpc>
                <a:spcPct val="90000"/>
              </a:lnSpc>
            </a:pPr>
            <a:endParaRPr lang="en-US" sz="2100" dirty="0">
              <a:cs typeface="Calibri"/>
            </a:endParaRP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2088644" y="744469"/>
            <a:ext cx="2456751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637971" y="1685652"/>
            <a:ext cx="24562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102180-C2BF-48E6-89E2-5B867D1FC7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" b="8178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5735" y="640081"/>
            <a:ext cx="4806184" cy="3637373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SharePoint Online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5735" y="4415883"/>
            <a:ext cx="4806184" cy="1802038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Customization Toolset</a:t>
            </a:r>
          </a:p>
        </p:txBody>
      </p:sp>
      <p:pic>
        <p:nvPicPr>
          <p:cNvPr id="5" name="Picture 4" descr="logo.tif">
            <a:extLst>
              <a:ext uri="{FF2B5EF4-FFF2-40B4-BE49-F238E27FC236}">
                <a16:creationId xmlns:a16="http://schemas.microsoft.com/office/drawing/2014/main" id="{0E91473E-B05B-42DF-B515-B6AC87D15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176" y="6211379"/>
            <a:ext cx="2236588" cy="4306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42924" y="6226634"/>
            <a:ext cx="1651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Alex Terentiev</a:t>
            </a:r>
          </a:p>
        </p:txBody>
      </p:sp>
    </p:spTree>
    <p:extLst>
      <p:ext uri="{BB962C8B-B14F-4D97-AF65-F5344CB8AC3E}">
        <p14:creationId xmlns:p14="http://schemas.microsoft.com/office/powerpoint/2010/main" val="1056155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8F8B9C-218D-451A-B6EC-187FE304D295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BADEF-804C-4236-832B-7BDC7D2289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779" y="263051"/>
            <a:ext cx="1827434" cy="1827434"/>
          </a:xfrm>
          <a:prstGeom prst="ellipse">
            <a:avLst/>
          </a:prstGeom>
          <a:ln w="28575" cap="rnd"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FE8F6-B8E2-4CE4-B8C2-20B6AC2B7F18}"/>
              </a:ext>
            </a:extLst>
          </p:cNvPr>
          <p:cNvSpPr txBox="1"/>
          <p:nvPr/>
        </p:nvSpPr>
        <p:spPr>
          <a:xfrm flipH="1">
            <a:off x="838194" y="1609344"/>
            <a:ext cx="8570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10+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years of experience with SharePoint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581D6-4043-4A9F-A8EC-31DCBE8DC695}"/>
              </a:ext>
            </a:extLst>
          </p:cNvPr>
          <p:cNvSpPr txBox="1"/>
          <p:nvPr/>
        </p:nvSpPr>
        <p:spPr>
          <a:xfrm flipH="1">
            <a:off x="838195" y="2090485"/>
            <a:ext cx="10171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Extensive experience in front-end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77F11-2FA0-42B8-8F41-A04A8212BA44}"/>
              </a:ext>
            </a:extLst>
          </p:cNvPr>
          <p:cNvSpPr txBox="1"/>
          <p:nvPr/>
        </p:nvSpPr>
        <p:spPr>
          <a:xfrm flipH="1">
            <a:off x="838195" y="2569426"/>
            <a:ext cx="8570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sz="2000" dirty="0"/>
              <a:t>Regular contributor to SharePoint Patterns and Practices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275ED-C2C7-48DB-968C-6D91F07313DF}"/>
              </a:ext>
            </a:extLst>
          </p:cNvPr>
          <p:cNvSpPr txBox="1"/>
          <p:nvPr/>
        </p:nvSpPr>
        <p:spPr>
          <a:xfrm flipH="1">
            <a:off x="838195" y="3052558"/>
            <a:ext cx="1070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Dev Kitchen Awards: March 2017, July 2018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80D53D-6BA9-4E65-B774-D3F5B8259B37}"/>
              </a:ext>
            </a:extLst>
          </p:cNvPr>
          <p:cNvGrpSpPr/>
          <p:nvPr/>
        </p:nvGrpSpPr>
        <p:grpSpPr>
          <a:xfrm>
            <a:off x="663677" y="3927418"/>
            <a:ext cx="10974647" cy="1761271"/>
            <a:chOff x="315366" y="3809038"/>
            <a:chExt cx="10974647" cy="17612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CAEB11-823C-449B-B368-F55F3D4A8603}"/>
                </a:ext>
              </a:extLst>
            </p:cNvPr>
            <p:cNvGrpSpPr/>
            <p:nvPr/>
          </p:nvGrpSpPr>
          <p:grpSpPr>
            <a:xfrm>
              <a:off x="411480" y="3809038"/>
              <a:ext cx="2635449" cy="914400"/>
              <a:chOff x="411480" y="3809038"/>
              <a:chExt cx="2635449" cy="9144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7680D9A-20D5-4EC1-8EF4-BA9F05259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480" y="380903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9C45BF-41DF-4B9D-BC3F-E4BED4BBF700}"/>
                  </a:ext>
                </a:extLst>
              </p:cNvPr>
              <p:cNvSpPr/>
              <p:nvPr/>
            </p:nvSpPr>
            <p:spPr>
              <a:xfrm>
                <a:off x="1325880" y="4081572"/>
                <a:ext cx="17210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5"/>
                  </a:rPr>
                  <a:t>@</a:t>
                </a:r>
                <a:r>
                  <a:rPr lang="en-US" dirty="0" err="1">
                    <a:hlinkClick r:id="rId5"/>
                  </a:rPr>
                  <a:t>alexaterentiev</a:t>
                </a:r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817CE2-018E-4834-90CA-5F3995295D08}"/>
                </a:ext>
              </a:extLst>
            </p:cNvPr>
            <p:cNvGrpSpPr/>
            <p:nvPr/>
          </p:nvGrpSpPr>
          <p:grpSpPr>
            <a:xfrm>
              <a:off x="5891410" y="3926127"/>
              <a:ext cx="3571756" cy="685800"/>
              <a:chOff x="525780" y="4770209"/>
              <a:chExt cx="3571756" cy="6858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296734A-22FC-4058-83DE-B4E56D480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80" y="4770209"/>
                <a:ext cx="685800" cy="68580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FD3ABBA-46E2-45C6-855E-409732586251}"/>
                  </a:ext>
                </a:extLst>
              </p:cNvPr>
              <p:cNvSpPr/>
              <p:nvPr/>
            </p:nvSpPr>
            <p:spPr>
              <a:xfrm>
                <a:off x="1325880" y="4928443"/>
                <a:ext cx="27716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7"/>
                  </a:rPr>
                  <a:t>http://blog.aterentiev.com/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F89E0F-41A7-473E-B1D8-F881BB5AF8D5}"/>
                </a:ext>
              </a:extLst>
            </p:cNvPr>
            <p:cNvGrpSpPr/>
            <p:nvPr/>
          </p:nvGrpSpPr>
          <p:grpSpPr>
            <a:xfrm>
              <a:off x="315366" y="4655909"/>
              <a:ext cx="4093414" cy="914400"/>
              <a:chOff x="5709751" y="3809038"/>
              <a:chExt cx="4093414" cy="9144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477F09D-32C5-4B09-ADA0-68EB7537F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9751" y="3809038"/>
                <a:ext cx="1100030" cy="9144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A08B20-9D5B-4938-88BD-30136149C6BD}"/>
                  </a:ext>
                </a:extLst>
              </p:cNvPr>
              <p:cNvSpPr/>
              <p:nvPr/>
            </p:nvSpPr>
            <p:spPr>
              <a:xfrm>
                <a:off x="6809781" y="4081572"/>
                <a:ext cx="2993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9"/>
                  </a:rPr>
                  <a:t>https://github.com/AJIXuMuK</a:t>
                </a:r>
                <a:endParaRPr lang="en-US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7407B1-95A4-4E98-91A3-D30E8F132EAB}"/>
                </a:ext>
              </a:extLst>
            </p:cNvPr>
            <p:cNvGrpSpPr/>
            <p:nvPr/>
          </p:nvGrpSpPr>
          <p:grpSpPr>
            <a:xfrm>
              <a:off x="5802566" y="4655909"/>
              <a:ext cx="5487447" cy="914400"/>
              <a:chOff x="5802566" y="4655909"/>
              <a:chExt cx="5487447" cy="9144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8033A24-EDF6-4D39-88AF-54B58AC5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2566" y="465590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FC2FBB-0BAC-4BAE-B2C7-98602C95714F}"/>
                  </a:ext>
                </a:extLst>
              </p:cNvPr>
              <p:cNvSpPr/>
              <p:nvPr/>
            </p:nvSpPr>
            <p:spPr>
              <a:xfrm>
                <a:off x="6716966" y="4928443"/>
                <a:ext cx="4573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hlinkClick r:id="rId11"/>
                  </a:rPr>
                  <a:t>https://www.linkedin.com/in/alekseiterentiev/</a:t>
                </a:r>
                <a:endParaRPr lang="en-US" dirty="0"/>
              </a:p>
            </p:txBody>
          </p:sp>
        </p:grp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F318866A-4E00-4FF5-9716-F8E2E7C2143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About Myself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6A316B-5AD8-44C2-AE2C-5465FC2DF3E0}"/>
              </a:ext>
            </a:extLst>
          </p:cNvPr>
          <p:cNvSpPr txBox="1"/>
          <p:nvPr/>
        </p:nvSpPr>
        <p:spPr>
          <a:xfrm flipH="1">
            <a:off x="838195" y="1127669"/>
            <a:ext cx="8570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Custom solutions architect and lead developer in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Sharepointalist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Inc.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1EDD057-AA79-184E-8E4E-35B884DE8A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5413" y="26591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Online and Office 365 Ecosystem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399" y="1394552"/>
            <a:ext cx="6299201" cy="458291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257260"/>
            <a:ext cx="2857500" cy="2857500"/>
          </a:xfr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4FB9B7E-E012-4F91-A40A-70A48472EB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238" b="32356"/>
          <a:stretch/>
        </p:blipFill>
        <p:spPr>
          <a:xfrm>
            <a:off x="589636" y="1499385"/>
            <a:ext cx="2533650" cy="6045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D8ADF3B-123C-4D19-801F-3E4AAFCC8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76" y="2289911"/>
            <a:ext cx="780289" cy="78028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3DA8EA5-091A-4EC8-8340-0AC84D53B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62" y="2970288"/>
            <a:ext cx="780289" cy="78028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E5029D0-A9E4-4B48-B23D-78EC94692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871" y="3064312"/>
            <a:ext cx="780289" cy="78028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0C1815-C579-4CAB-AEF6-4B53A54F20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1123" y="2289912"/>
            <a:ext cx="780289" cy="78028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8179BDB-B8E1-4821-B920-F2E7DB2AAA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0250" y="3838712"/>
            <a:ext cx="780289" cy="78028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D393904-68EF-414F-9148-57A936DEEF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773" y="4354702"/>
            <a:ext cx="780289" cy="7802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A140F20-6F27-4FED-B602-723B26ACCE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6461" y="4682034"/>
            <a:ext cx="780290" cy="7802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DA2CB57-1D88-473E-A5DC-3DE13E9CE9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6316" y="3206676"/>
            <a:ext cx="780290" cy="78029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92301E3-8329-47B0-B9DA-3C243AB608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8695" y="3944355"/>
            <a:ext cx="780290" cy="78029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C416D51-1654-45CC-A290-479D8C7C62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7140" y="3574413"/>
            <a:ext cx="780290" cy="78029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839A16C-D8CA-4132-B966-D282AA517223}"/>
              </a:ext>
            </a:extLst>
          </p:cNvPr>
          <p:cNvCxnSpPr/>
          <p:nvPr/>
        </p:nvCxnSpPr>
        <p:spPr>
          <a:xfrm>
            <a:off x="4233334" y="1499385"/>
            <a:ext cx="0" cy="4162798"/>
          </a:xfrm>
          <a:prstGeom prst="line">
            <a:avLst/>
          </a:prstGeom>
          <a:ln w="444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>
            <a:extLst>
              <a:ext uri="{FF2B5EF4-FFF2-40B4-BE49-F238E27FC236}">
                <a16:creationId xmlns:a16="http://schemas.microsoft.com/office/drawing/2014/main" id="{3ABDD188-92F5-4309-B56D-2EDE199698CE}"/>
              </a:ext>
            </a:extLst>
          </p:cNvPr>
          <p:cNvSpPr/>
          <p:nvPr/>
        </p:nvSpPr>
        <p:spPr>
          <a:xfrm rot="10800000">
            <a:off x="3120908" y="2966655"/>
            <a:ext cx="2257280" cy="1052847"/>
          </a:xfrm>
          <a:prstGeom prst="arc">
            <a:avLst>
              <a:gd name="adj1" fmla="val 11575722"/>
              <a:gd name="adj2" fmla="val 20748958"/>
            </a:avLst>
          </a:prstGeom>
          <a:ln w="120650" cap="flat"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1AF3A470-E88B-487F-8D76-5D2272614BAA}"/>
              </a:ext>
            </a:extLst>
          </p:cNvPr>
          <p:cNvSpPr/>
          <p:nvPr/>
        </p:nvSpPr>
        <p:spPr>
          <a:xfrm>
            <a:off x="3101529" y="2834008"/>
            <a:ext cx="2257280" cy="1052847"/>
          </a:xfrm>
          <a:prstGeom prst="arc">
            <a:avLst>
              <a:gd name="adj1" fmla="val 11575722"/>
              <a:gd name="adj2" fmla="val 20748958"/>
            </a:avLst>
          </a:prstGeom>
          <a:ln w="120650" cap="flat"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DF03B-4788-4C59-BC0F-B26C7293F3B6}"/>
              </a:ext>
            </a:extLst>
          </p:cNvPr>
          <p:cNvSpPr/>
          <p:nvPr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16"/>
              </a:rPr>
              <a:t>@</a:t>
            </a:r>
            <a:r>
              <a:rPr lang="en-US" sz="1200" dirty="0" err="1">
                <a:hlinkClick r:id="rId16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17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18"/>
              </a:rPr>
              <a:t>Sharepointalist</a:t>
            </a:r>
            <a:r>
              <a:rPr lang="en-US" sz="1200" dirty="0">
                <a:hlinkClick r:id="rId18"/>
              </a:rPr>
              <a:t> Inc.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939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19648 -0.03055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31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8893 -0.0006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3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8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3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3070</Words>
  <Application>Microsoft Office PowerPoint</Application>
  <PresentationFormat>Widescreen</PresentationFormat>
  <Paragraphs>419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Adobe Naskh Medium</vt:lpstr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Office Theme</vt:lpstr>
      <vt:lpstr>1_Office Theme</vt:lpstr>
      <vt:lpstr>Welcome to HOU365 Saturday</vt:lpstr>
      <vt:lpstr>Welcome to the 10th Annual HOU365 Saturday</vt:lpstr>
      <vt:lpstr>PowerPoint Presentation</vt:lpstr>
      <vt:lpstr>PowerPoint Presentation</vt:lpstr>
      <vt:lpstr>PowerPoint Presentation</vt:lpstr>
      <vt:lpstr>PowerPoint Presentation</vt:lpstr>
      <vt:lpstr>SharePoint Online</vt:lpstr>
      <vt:lpstr>PowerPoint Presentation</vt:lpstr>
      <vt:lpstr>SharePoint Online and Office 365 Ecosystem</vt:lpstr>
      <vt:lpstr>SharePoint Online and Office 365 Ecosystem</vt:lpstr>
      <vt:lpstr>SharePoint Customizations Building Blocks</vt:lpstr>
      <vt:lpstr>SharePoint Customizations Building Blocks</vt:lpstr>
      <vt:lpstr>SharePoint Add-ins (Apps)</vt:lpstr>
      <vt:lpstr>SharePoint Add-ins (Apps)</vt:lpstr>
      <vt:lpstr>SharePoint Framework (SPFx)</vt:lpstr>
      <vt:lpstr>SharePoint REST API</vt:lpstr>
      <vt:lpstr>Microsoft Graph</vt:lpstr>
      <vt:lpstr>SharePoint Webhooks</vt:lpstr>
      <vt:lpstr>Column (View) Formatting</vt:lpstr>
      <vt:lpstr>Site Designs &amp; Site Scripts</vt:lpstr>
      <vt:lpstr>Microsoft PowerApps</vt:lpstr>
      <vt:lpstr>Microsoft Flow</vt:lpstr>
      <vt:lpstr>SharePoint Patterns &amp; Practices</vt:lpstr>
      <vt:lpstr>Summary Table</vt:lpstr>
      <vt:lpstr>Classic Tools</vt:lpstr>
      <vt:lpstr>Additional Tools</vt:lpstr>
      <vt:lpstr>Q&amp;A</vt:lpstr>
      <vt:lpstr>Session 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Terentiev</dc:creator>
  <cp:lastModifiedBy>Alex Terentiev</cp:lastModifiedBy>
  <cp:revision>821</cp:revision>
  <dcterms:created xsi:type="dcterms:W3CDTF">2018-03-21T19:13:39Z</dcterms:created>
  <dcterms:modified xsi:type="dcterms:W3CDTF">2019-04-05T14:35:09Z</dcterms:modified>
</cp:coreProperties>
</file>